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89"/>
  </p:notesMasterIdLst>
  <p:handoutMasterIdLst>
    <p:handoutMasterId r:id="rId90"/>
  </p:handoutMasterIdLst>
  <p:sldIdLst>
    <p:sldId id="256" r:id="rId2"/>
    <p:sldId id="263" r:id="rId3"/>
    <p:sldId id="354" r:id="rId4"/>
    <p:sldId id="266" r:id="rId5"/>
    <p:sldId id="265" r:id="rId6"/>
    <p:sldId id="268" r:id="rId7"/>
    <p:sldId id="269" r:id="rId8"/>
    <p:sldId id="267" r:id="rId9"/>
    <p:sldId id="270" r:id="rId10"/>
    <p:sldId id="273" r:id="rId11"/>
    <p:sldId id="271" r:id="rId12"/>
    <p:sldId id="275" r:id="rId13"/>
    <p:sldId id="276" r:id="rId14"/>
    <p:sldId id="277" r:id="rId15"/>
    <p:sldId id="278" r:id="rId16"/>
    <p:sldId id="264" r:id="rId17"/>
    <p:sldId id="279" r:id="rId18"/>
    <p:sldId id="282" r:id="rId19"/>
    <p:sldId id="283" r:id="rId20"/>
    <p:sldId id="357" r:id="rId21"/>
    <p:sldId id="284" r:id="rId22"/>
    <p:sldId id="292" r:id="rId23"/>
    <p:sldId id="290" r:id="rId24"/>
    <p:sldId id="291" r:id="rId25"/>
    <p:sldId id="287" r:id="rId26"/>
    <p:sldId id="293" r:id="rId27"/>
    <p:sldId id="294" r:id="rId28"/>
    <p:sldId id="295" r:id="rId29"/>
    <p:sldId id="296" r:id="rId30"/>
    <p:sldId id="358" r:id="rId31"/>
    <p:sldId id="355" r:id="rId32"/>
    <p:sldId id="298" r:id="rId33"/>
    <p:sldId id="272" r:id="rId34"/>
    <p:sldId id="299" r:id="rId35"/>
    <p:sldId id="304" r:id="rId36"/>
    <p:sldId id="300" r:id="rId37"/>
    <p:sldId id="359" r:id="rId38"/>
    <p:sldId id="306" r:id="rId39"/>
    <p:sldId id="302" r:id="rId40"/>
    <p:sldId id="305" r:id="rId41"/>
    <p:sldId id="307" r:id="rId42"/>
    <p:sldId id="308" r:id="rId43"/>
    <p:sldId id="309" r:id="rId44"/>
    <p:sldId id="310" r:id="rId45"/>
    <p:sldId id="311" r:id="rId46"/>
    <p:sldId id="312" r:id="rId47"/>
    <p:sldId id="314" r:id="rId48"/>
    <p:sldId id="313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60" r:id="rId57"/>
    <p:sldId id="349" r:id="rId58"/>
    <p:sldId id="348" r:id="rId59"/>
    <p:sldId id="350" r:id="rId60"/>
    <p:sldId id="325" r:id="rId61"/>
    <p:sldId id="352" r:id="rId62"/>
    <p:sldId id="326" r:id="rId63"/>
    <p:sldId id="351" r:id="rId64"/>
    <p:sldId id="353" r:id="rId65"/>
    <p:sldId id="297" r:id="rId66"/>
    <p:sldId id="347" r:id="rId67"/>
    <p:sldId id="331" r:id="rId68"/>
    <p:sldId id="346" r:id="rId69"/>
    <p:sldId id="333" r:id="rId70"/>
    <p:sldId id="332" r:id="rId71"/>
    <p:sldId id="345" r:id="rId72"/>
    <p:sldId id="327" r:id="rId73"/>
    <p:sldId id="334" r:id="rId74"/>
    <p:sldId id="336" r:id="rId75"/>
    <p:sldId id="344" r:id="rId76"/>
    <p:sldId id="335" r:id="rId77"/>
    <p:sldId id="337" r:id="rId78"/>
    <p:sldId id="343" r:id="rId79"/>
    <p:sldId id="338" r:id="rId80"/>
    <p:sldId id="356" r:id="rId81"/>
    <p:sldId id="328" r:id="rId82"/>
    <p:sldId id="339" r:id="rId83"/>
    <p:sldId id="340" r:id="rId84"/>
    <p:sldId id="341" r:id="rId85"/>
    <p:sldId id="342" r:id="rId86"/>
    <p:sldId id="361" r:id="rId87"/>
    <p:sldId id="362" r:id="rId8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0" autoAdjust="0"/>
    <p:restoredTop sz="94759" autoAdjust="0"/>
  </p:normalViewPr>
  <p:slideViewPr>
    <p:cSldViewPr>
      <p:cViewPr>
        <p:scale>
          <a:sx n="125" d="100"/>
          <a:sy n="125" d="100"/>
        </p:scale>
        <p:origin x="-3012" y="-12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2017-03-09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2017-03-09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582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00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8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62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69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56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701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30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3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3/9/2017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8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836712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36712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836712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340768"/>
            <a:ext cx="1800200" cy="5040560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340768"/>
            <a:ext cx="6696744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536" y="1124744"/>
            <a:ext cx="8569306" cy="525658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836712"/>
            <a:ext cx="395536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026691"/>
            <a:ext cx="8640762" cy="542664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800"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65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quarter" idx="17"/>
          </p:nvPr>
        </p:nvSpPr>
        <p:spPr>
          <a:xfrm>
            <a:off x="417512" y="993428"/>
            <a:ext cx="8546975" cy="5400675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5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8"/>
          <p:cNvSpPr>
            <a:spLocks noGrp="1"/>
          </p:cNvSpPr>
          <p:nvPr>
            <p:ph sz="quarter" idx="17"/>
          </p:nvPr>
        </p:nvSpPr>
        <p:spPr>
          <a:xfrm>
            <a:off x="404811" y="993428"/>
            <a:ext cx="8640000" cy="5400675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5" name="날짜 개체 틀 1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7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tIns="0" bIns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20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980728"/>
            <a:ext cx="4608512" cy="54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0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95536" y="980728"/>
            <a:ext cx="5256584" cy="54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9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 userDrawn="1"/>
        </p:nvSpPr>
        <p:spPr bwMode="white">
          <a:xfrm>
            <a:off x="0" y="1524000"/>
            <a:ext cx="9144000" cy="100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0" y="1600200"/>
            <a:ext cx="1295400" cy="864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1371600" y="1600200"/>
            <a:ext cx="7772400" cy="864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40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8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4104456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0" y="1340768"/>
            <a:ext cx="4392488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836712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1" name="날짜 개체 틀 13"/>
          <p:cNvSpPr>
            <a:spLocks noGrp="1"/>
          </p:cNvSpPr>
          <p:nvPr>
            <p:ph type="dt" sz="half" idx="2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0" y="755180"/>
            <a:ext cx="396000" cy="216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411038" y="755180"/>
            <a:ext cx="8640000" cy="216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739304"/>
            <a:ext cx="395536" cy="216000"/>
          </a:xfrm>
          <a:prstGeom prst="rect">
            <a:avLst/>
          </a:prstGeom>
        </p:spPr>
        <p:txBody>
          <a:bodyPr vert="horz" lIns="0" rIns="0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9" name="텍스트 개체 틀 12"/>
          <p:cNvSpPr>
            <a:spLocks noGrp="1"/>
          </p:cNvSpPr>
          <p:nvPr>
            <p:ph type="body" idx="1"/>
          </p:nvPr>
        </p:nvSpPr>
        <p:spPr>
          <a:xfrm>
            <a:off x="395536" y="1008286"/>
            <a:ext cx="8640000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37" r:id="rId3"/>
    <p:sldLayoutId id="2147483936" r:id="rId4"/>
    <p:sldLayoutId id="2147483938" r:id="rId5"/>
    <p:sldLayoutId id="2147483939" r:id="rId6"/>
    <p:sldLayoutId id="2147483940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41" r:id="rId17"/>
  </p:sldLayoutIdLst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CHAPTER </a:t>
            </a:r>
            <a:r>
              <a:rPr lang="en-US" altLang="ko-KR" b="1" dirty="0" smtClean="0"/>
              <a:t>03  </a:t>
            </a:r>
            <a:br>
              <a:rPr lang="en-US" altLang="ko-KR" b="1" dirty="0" smtClean="0"/>
            </a:br>
            <a:r>
              <a:rPr lang="en-US" altLang="ko-KR" dirty="0" err="1" smtClean="0"/>
              <a:t>OpenCV</a:t>
            </a:r>
            <a:r>
              <a:rPr lang="ko-KR" altLang="en-US" dirty="0"/>
              <a:t>의 기본 자료 구조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01 </a:t>
            </a:r>
            <a:r>
              <a:rPr lang="ko-KR" altLang="en-US" dirty="0" smtClean="0"/>
              <a:t>영상 </a:t>
            </a:r>
            <a:r>
              <a:rPr lang="ko-KR" altLang="en-US" dirty="0"/>
              <a:t>처리 개요 및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3.1.2 Point3_ </a:t>
            </a:r>
            <a:r>
              <a:rPr lang="ko-KR" altLang="en-US" dirty="0"/>
              <a:t>클래스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자료를 나타내기 위한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r>
              <a:rPr lang="ko-KR" altLang="en-US" dirty="0" smtClean="0"/>
              <a:t>간결 표현 방식 지원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Point3</a:t>
            </a:r>
            <a:r>
              <a:rPr lang="en-US" altLang="ko-KR" dirty="0"/>
              <a:t>’</a:t>
            </a:r>
            <a:r>
              <a:rPr lang="ko-KR" altLang="en-US" dirty="0"/>
              <a:t>과 ‘</a:t>
            </a:r>
            <a:r>
              <a:rPr lang="en-US" altLang="ko-KR" dirty="0" err="1"/>
              <a:t>i</a:t>
            </a:r>
            <a:r>
              <a:rPr lang="en-US" altLang="ko-KR" dirty="0"/>
              <a:t>’, ‘f’, ‘d’ </a:t>
            </a:r>
            <a:r>
              <a:rPr lang="ko-KR" altLang="en-US" dirty="0" smtClean="0"/>
              <a:t>문자 조합</a:t>
            </a:r>
            <a:endParaRPr lang="en-US" altLang="ko-KR" dirty="0" smtClean="0"/>
          </a:p>
          <a:p>
            <a:r>
              <a:rPr lang="ko-KR" altLang="en-US" dirty="0" smtClean="0"/>
              <a:t>예제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81"/>
          <a:stretch/>
        </p:blipFill>
        <p:spPr bwMode="auto">
          <a:xfrm>
            <a:off x="467544" y="2690360"/>
            <a:ext cx="7560840" cy="377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283968" y="4139220"/>
            <a:ext cx="2788150" cy="639372"/>
          </a:xfrm>
          <a:prstGeom prst="wedgeRoundRectCallout">
            <a:avLst>
              <a:gd name="adj1" fmla="val -105618"/>
              <a:gd name="adj2" fmla="val -1001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cv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와 </a:t>
            </a:r>
            <a:r>
              <a:rPr lang="en-US" altLang="ko-KR" sz="1600" dirty="0" err="1">
                <a:solidFill>
                  <a:schemeClr val="accent2">
                    <a:lumMod val="50000"/>
                  </a:schemeClr>
                </a:solidFill>
              </a:rPr>
              <a:t>std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네임스페이스의 사용을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선언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소스코드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내에서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cv::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및 </a:t>
            </a:r>
            <a:r>
              <a:rPr lang="en-US" altLang="ko-KR" sz="1600" dirty="0" err="1">
                <a:solidFill>
                  <a:schemeClr val="accent2">
                    <a:lumMod val="50000"/>
                  </a:schemeClr>
                </a:solidFill>
              </a:rPr>
              <a:t>std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::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를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사용 </a:t>
            </a:r>
            <a:r>
              <a:rPr lang="ko-KR" altLang="en-US" sz="1600" dirty="0" err="1" smtClean="0">
                <a:solidFill>
                  <a:schemeClr val="accent2">
                    <a:lumMod val="50000"/>
                  </a:schemeClr>
                </a:solidFill>
              </a:rPr>
              <a:t>안해도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 됨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6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3.1.2 Point3_ </a:t>
            </a:r>
            <a:r>
              <a:rPr lang="ko-KR" altLang="en-US" dirty="0"/>
              <a:t>클래스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57"/>
          <a:stretch/>
        </p:blipFill>
        <p:spPr bwMode="auto">
          <a:xfrm>
            <a:off x="323528" y="1124745"/>
            <a:ext cx="7560000" cy="3295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4860032" y="476672"/>
            <a:ext cx="2534682" cy="639372"/>
          </a:xfrm>
          <a:prstGeom prst="wedgeRoundRectCallout">
            <a:avLst>
              <a:gd name="adj1" fmla="val -82159"/>
              <a:gd name="adj2" fmla="val 1481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좌표에 대한 산술연산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덧셈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뺄셈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과 상수 곱셈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연산 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피연사의 </a:t>
            </a:r>
            <a:r>
              <a:rPr lang="ko-KR" altLang="en-US" sz="1600" dirty="0" err="1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자료형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 일치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_x111100176" descr="EMB0000062457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360" y="4035648"/>
            <a:ext cx="6002724" cy="13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3.1.2 Point3_ </a:t>
            </a:r>
            <a:r>
              <a:rPr lang="ko-KR" altLang="en-US" dirty="0"/>
              <a:t>클래스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248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3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dirty="0"/>
              <a:t>이미지나 사각형의 크기를 규정하는 템플릿 클래스</a:t>
            </a:r>
          </a:p>
          <a:p>
            <a:r>
              <a:rPr lang="ko-KR" altLang="en-US" dirty="0" smtClean="0"/>
              <a:t>멤버 변수 </a:t>
            </a:r>
            <a:r>
              <a:rPr lang="en-US" altLang="ko-KR" dirty="0" smtClean="0"/>
              <a:t>- </a:t>
            </a:r>
            <a:r>
              <a:rPr lang="en-US" altLang="ko-KR" dirty="0"/>
              <a:t>width</a:t>
            </a:r>
            <a:r>
              <a:rPr lang="ko-KR" altLang="en-US" dirty="0"/>
              <a:t>와 </a:t>
            </a:r>
            <a:r>
              <a:rPr lang="en-US" altLang="ko-KR" dirty="0" smtClean="0"/>
              <a:t>height</a:t>
            </a:r>
            <a:endParaRPr lang="ko-KR" altLang="en-US" dirty="0"/>
          </a:p>
          <a:p>
            <a:endParaRPr lang="ko-KR" altLang="en-US" i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3.1.3 Size_ </a:t>
            </a:r>
            <a:r>
              <a:rPr lang="ko-KR" altLang="en-US" dirty="0"/>
              <a:t>클래스</a:t>
            </a:r>
          </a:p>
        </p:txBody>
      </p:sp>
      <p:pic>
        <p:nvPicPr>
          <p:cNvPr id="8195" name="_x109265312" descr="EMB00002cf855c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6922957" cy="24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3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3.1.3 Size_ </a:t>
            </a:r>
            <a:r>
              <a:rPr lang="ko-KR" altLang="en-US" dirty="0"/>
              <a:t>클래스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7" y="1556792"/>
            <a:ext cx="82772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3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3.1.3 Size_ </a:t>
            </a:r>
            <a:r>
              <a:rPr lang="ko-KR" altLang="en-US" dirty="0"/>
              <a:t>클래스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10088" y="1471562"/>
            <a:ext cx="7610961" cy="4702250"/>
            <a:chOff x="310088" y="1471562"/>
            <a:chExt cx="7610961" cy="4702250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471562"/>
              <a:ext cx="7597521" cy="4355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9" b="85791"/>
            <a:stretch/>
          </p:blipFill>
          <p:spPr bwMode="auto">
            <a:xfrm>
              <a:off x="310088" y="5623148"/>
              <a:ext cx="7536180" cy="550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3707904" y="2383929"/>
            <a:ext cx="2304256" cy="396999"/>
          </a:xfrm>
          <a:prstGeom prst="wedgeRoundRectCallout">
            <a:avLst>
              <a:gd name="adj1" fmla="val -101063"/>
              <a:gd name="adj2" fmla="val -306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cv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와 </a:t>
            </a:r>
            <a:r>
              <a:rPr lang="en-US" altLang="ko-KR" sz="1600" dirty="0" err="1">
                <a:solidFill>
                  <a:schemeClr val="accent2">
                    <a:lumMod val="50000"/>
                  </a:schemeClr>
                </a:solidFill>
              </a:rPr>
              <a:t>std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네임스페이스의 사용을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선언</a:t>
            </a:r>
            <a:endParaRPr lang="en-US" altLang="ko-KR" sz="16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/>
          <a:stretch/>
        </p:blipFill>
        <p:spPr bwMode="auto">
          <a:xfrm>
            <a:off x="212284" y="1050976"/>
            <a:ext cx="7560000" cy="367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>
            <a:normAutofit/>
          </a:bodyPr>
          <a:lstStyle/>
          <a:p>
            <a:r>
              <a:rPr lang="en-US" altLang="ko-KR" dirty="0"/>
              <a:t>3.1.3 Size_ </a:t>
            </a:r>
            <a:r>
              <a:rPr lang="ko-KR" altLang="en-US" dirty="0"/>
              <a:t>클래스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355976" y="548680"/>
            <a:ext cx="2110251" cy="491824"/>
          </a:xfrm>
          <a:prstGeom prst="wedgeRoundRectCallout">
            <a:avLst>
              <a:gd name="adj1" fmla="val -79566"/>
              <a:gd name="adj2" fmla="val 1222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피연산자의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자료형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동일해야함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Size2i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형으로 </a:t>
            </a:r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형변환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860032" y="2204864"/>
            <a:ext cx="1441330" cy="369515"/>
          </a:xfrm>
          <a:prstGeom prst="wedgeRoundRectCallout">
            <a:avLst>
              <a:gd name="adj1" fmla="val -125605"/>
              <a:gd name="adj2" fmla="val -837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Size2f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형으로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형변환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355976" y="3429000"/>
            <a:ext cx="1441330" cy="406466"/>
          </a:xfrm>
          <a:prstGeom prst="wedgeRoundRectCallout">
            <a:avLst>
              <a:gd name="adj1" fmla="val -102134"/>
              <a:gd name="adj2" fmla="val -1121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사각형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넓이 반환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043608" y="4454641"/>
            <a:ext cx="1191182" cy="541006"/>
          </a:xfrm>
          <a:prstGeom prst="wedgeRoundRectCallout">
            <a:avLst>
              <a:gd name="adj1" fmla="val 110976"/>
              <a:gd name="adj2" fmla="val -1795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콘솔창에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객체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멤버변수 출력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_x346057824" descr="EMB00002cf855d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645" y="4581128"/>
            <a:ext cx="5221163" cy="140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차원의 사각형 정보를 나타내기 위한 템플릿 클래스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smtClean="0"/>
              <a:t>3.1.4 Rect_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682382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2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3.1.4 </a:t>
            </a:r>
            <a:r>
              <a:rPr lang="en-US" altLang="ko-KR" dirty="0" err="1"/>
              <a:t>Rect</a:t>
            </a:r>
            <a:r>
              <a:rPr lang="en-US" altLang="ko-KR" dirty="0"/>
              <a:t>_ </a:t>
            </a:r>
            <a:r>
              <a:rPr lang="ko-KR" altLang="en-US" dirty="0"/>
              <a:t>클래스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4306"/>
          <a:stretch/>
        </p:blipFill>
        <p:spPr bwMode="auto">
          <a:xfrm>
            <a:off x="787400" y="620688"/>
            <a:ext cx="6736928" cy="62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97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3.1.4 </a:t>
            </a:r>
            <a:r>
              <a:rPr lang="en-US" altLang="ko-KR" dirty="0" err="1"/>
              <a:t>Rect</a:t>
            </a:r>
            <a:r>
              <a:rPr lang="en-US" altLang="ko-KR" dirty="0"/>
              <a:t>_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5" b="39107"/>
          <a:stretch/>
        </p:blipFill>
        <p:spPr bwMode="auto">
          <a:xfrm>
            <a:off x="611560" y="2204864"/>
            <a:ext cx="7877863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18"/>
          <a:stretch/>
        </p:blipFill>
        <p:spPr bwMode="auto">
          <a:xfrm>
            <a:off x="798935" y="1295648"/>
            <a:ext cx="7085433" cy="62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5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기본 템플릿 클래스</a:t>
            </a:r>
          </a:p>
          <a:p>
            <a:r>
              <a:rPr lang="en-US" altLang="ko-KR" dirty="0" smtClean="0"/>
              <a:t>3.2 Mat </a:t>
            </a:r>
            <a:r>
              <a:rPr lang="ko-KR" altLang="en-US" dirty="0" smtClean="0"/>
              <a:t>클래스</a:t>
            </a:r>
          </a:p>
          <a:p>
            <a:r>
              <a:rPr lang="en-US" altLang="ko-KR" dirty="0" smtClean="0"/>
              <a:t>3.3 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::vector) </a:t>
            </a:r>
            <a:r>
              <a:rPr lang="ko-KR" altLang="en-US" dirty="0" smtClean="0"/>
              <a:t>클래스</a:t>
            </a:r>
          </a:p>
          <a:p>
            <a:r>
              <a:rPr lang="en-US" altLang="ko-KR" dirty="0" smtClean="0"/>
              <a:t>3.4 Mat </a:t>
            </a:r>
            <a:r>
              <a:rPr lang="ko-KR" altLang="en-US" dirty="0" smtClean="0"/>
              <a:t>클래스의 영역 참조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관심영역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3.5 Mat </a:t>
            </a:r>
            <a:r>
              <a:rPr lang="ko-KR" altLang="en-US" dirty="0" smtClean="0"/>
              <a:t>클래스의 기타 </a:t>
            </a:r>
            <a:r>
              <a:rPr lang="ko-KR" altLang="en-US" dirty="0" err="1" smtClean="0"/>
              <a:t>메서드</a:t>
            </a:r>
            <a:endParaRPr lang="ko-KR" altLang="en-US" dirty="0" smtClean="0"/>
          </a:p>
          <a:p>
            <a:r>
              <a:rPr lang="en-US" altLang="ko-KR" dirty="0" smtClean="0"/>
              <a:t>3.6 </a:t>
            </a:r>
            <a:r>
              <a:rPr lang="ko-KR" altLang="en-US" dirty="0" smtClean="0"/>
              <a:t>예외처리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4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3.1.4 </a:t>
            </a:r>
            <a:r>
              <a:rPr lang="en-US" altLang="ko-KR" dirty="0" err="1"/>
              <a:t>Rect</a:t>
            </a:r>
            <a:r>
              <a:rPr lang="en-US" altLang="ko-KR" dirty="0"/>
              <a:t>_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3"/>
          <a:stretch/>
        </p:blipFill>
        <p:spPr bwMode="auto">
          <a:xfrm>
            <a:off x="697473" y="2348880"/>
            <a:ext cx="775053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2" b="82836"/>
          <a:stretch/>
        </p:blipFill>
        <p:spPr bwMode="auto">
          <a:xfrm>
            <a:off x="754952" y="1568500"/>
            <a:ext cx="8079928" cy="70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3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04" y="580049"/>
            <a:ext cx="6624016" cy="644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3.1.4 </a:t>
            </a:r>
            <a:r>
              <a:rPr lang="en-US" altLang="ko-KR" dirty="0" err="1"/>
              <a:t>Rect</a:t>
            </a:r>
            <a:r>
              <a:rPr lang="en-US" altLang="ko-KR" dirty="0"/>
              <a:t>_ </a:t>
            </a:r>
            <a:r>
              <a:rPr lang="ko-KR" altLang="en-US" dirty="0"/>
              <a:t>클래스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2723" y="1484784"/>
            <a:ext cx="1082893" cy="541006"/>
          </a:xfrm>
          <a:prstGeom prst="wedgeRoundRectCallout">
            <a:avLst>
              <a:gd name="adj1" fmla="val 114175"/>
              <a:gd name="adj2" fmla="val 716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객체에 사용할 변수 선언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796136" y="2564904"/>
            <a:ext cx="2110251" cy="541006"/>
          </a:xfrm>
          <a:prstGeom prst="wedgeRoundRectCallout">
            <a:avLst>
              <a:gd name="adj1" fmla="val -134366"/>
              <a:gd name="adj2" fmla="val 482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시작좌표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(10,10)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 너비와 높이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(30,50)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 사각형 선언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01011" y="5373216"/>
            <a:ext cx="1310300" cy="541006"/>
          </a:xfrm>
          <a:prstGeom prst="wedgeRoundRectCallout">
            <a:avLst>
              <a:gd name="adj1" fmla="val 193265"/>
              <a:gd name="adj2" fmla="val 1374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콘솔창에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 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정보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출력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69227" y="4800167"/>
            <a:ext cx="1082893" cy="357025"/>
          </a:xfrm>
          <a:prstGeom prst="wedgeRoundRectCallout">
            <a:avLst>
              <a:gd name="adj1" fmla="val -127419"/>
              <a:gd name="adj2" fmla="val 2293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상단 왼쪽 좌표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937379" y="5376231"/>
            <a:ext cx="1082893" cy="357025"/>
          </a:xfrm>
          <a:prstGeom prst="wedgeRoundRectCallout">
            <a:avLst>
              <a:gd name="adj1" fmla="val -123047"/>
              <a:gd name="adj2" fmla="val 803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하단 오른쪽 좌표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4" name="_x46153296" descr="EMB00002cf855e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370" y="548680"/>
            <a:ext cx="5036643" cy="11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70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dirty="0" smtClean="0"/>
              <a:t>원소 개수가 작은 숫자 벡터를 위한 템플릿 클래스</a:t>
            </a:r>
            <a:endParaRPr lang="en-US" altLang="ko-KR" dirty="0" smtClean="0"/>
          </a:p>
          <a:p>
            <a:r>
              <a:rPr lang="en-US" altLang="ko-KR" dirty="0" err="1" smtClean="0"/>
              <a:t>Vec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Tp</a:t>
            </a:r>
            <a:r>
              <a:rPr lang="en-US" altLang="ko-KR" dirty="0" smtClean="0"/>
              <a:t>, 2&gt;, </a:t>
            </a:r>
            <a:r>
              <a:rPr lang="en-US" altLang="ko-KR" dirty="0" err="1" smtClean="0"/>
              <a:t>Vec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Tp</a:t>
            </a:r>
            <a:r>
              <a:rPr lang="en-US" altLang="ko-KR" dirty="0" smtClean="0"/>
              <a:t>, 3&gt;, </a:t>
            </a:r>
            <a:r>
              <a:rPr lang="en-US" altLang="ko-KR" dirty="0" err="1" smtClean="0"/>
              <a:t>Vec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Tp</a:t>
            </a:r>
            <a:r>
              <a:rPr lang="en-US" altLang="ko-KR" dirty="0" smtClean="0"/>
              <a:t>, 4&gt;</a:t>
            </a:r>
          </a:p>
          <a:p>
            <a:pPr lvl="1"/>
            <a:r>
              <a:rPr lang="ko-KR" altLang="en-US" dirty="0" smtClean="0"/>
              <a:t>각각 </a:t>
            </a:r>
            <a:r>
              <a:rPr lang="en-US" altLang="ko-KR" dirty="0" smtClean="0"/>
              <a:t>Point_ , Point3_ , Scalar_ </a:t>
            </a:r>
            <a:r>
              <a:rPr lang="ko-KR" altLang="en-US" dirty="0" smtClean="0"/>
              <a:t>클래스로 </a:t>
            </a:r>
            <a:r>
              <a:rPr lang="ko-KR" altLang="en-US" dirty="0" err="1" smtClean="0"/>
              <a:t>형변환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r>
              <a:rPr lang="ko-KR" altLang="en-US" dirty="0" smtClean="0"/>
              <a:t>배열첨자</a:t>
            </a:r>
            <a:r>
              <a:rPr lang="en-US" altLang="ko-KR" dirty="0" smtClean="0"/>
              <a:t>([ ])</a:t>
            </a:r>
            <a:r>
              <a:rPr lang="ko-KR" altLang="en-US" dirty="0" smtClean="0"/>
              <a:t> 사용하여 벡터 원소 접근</a:t>
            </a:r>
            <a:endParaRPr lang="en-US" altLang="ko-KR" dirty="0" smtClean="0"/>
          </a:p>
          <a:p>
            <a:r>
              <a:rPr lang="ko-KR" altLang="en-US" dirty="0" smtClean="0"/>
              <a:t>간결 선언 지원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en-US" altLang="ko-KR" dirty="0" err="1" smtClean="0"/>
              <a:t>Vec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숫자 및 </a:t>
            </a:r>
            <a:r>
              <a:rPr lang="en-US" altLang="ko-KR" dirty="0" smtClean="0"/>
              <a:t>‘b’, ‘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’, ‘f’, ‘d’ </a:t>
            </a:r>
            <a:r>
              <a:rPr lang="ko-KR" altLang="en-US" dirty="0" smtClean="0"/>
              <a:t>문자 조합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Vec2b, Vec3i, Vec4f </a:t>
            </a:r>
            <a:r>
              <a:rPr lang="ko-KR" altLang="en-US" dirty="0" smtClean="0"/>
              <a:t>등등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smtClean="0"/>
              <a:t>3.1.5 Vec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17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78"/>
          <a:stretch/>
        </p:blipFill>
        <p:spPr bwMode="auto">
          <a:xfrm>
            <a:off x="684408" y="692696"/>
            <a:ext cx="7560000" cy="530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3.1.5 </a:t>
            </a:r>
            <a:r>
              <a:rPr lang="en-US" altLang="ko-KR" dirty="0" err="1"/>
              <a:t>Vec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381782" y="3068960"/>
            <a:ext cx="2782506" cy="1261088"/>
            <a:chOff x="4211960" y="2815984"/>
            <a:chExt cx="2782506" cy="1261088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5076056" y="2815984"/>
              <a:ext cx="1918410" cy="541008"/>
            </a:xfrm>
            <a:prstGeom prst="wedgeRoundRectCallout">
              <a:avLst>
                <a:gd name="adj1" fmla="val -77871"/>
                <a:gd name="adj2" fmla="val 10419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accent2">
                      <a:lumMod val="50000"/>
                    </a:schemeClr>
                  </a:solidFill>
                </a:rPr>
                <a:t>‘</a:t>
              </a:r>
              <a:r>
                <a:rPr lang="en-US" altLang="ko-KR" sz="1500" dirty="0" err="1" smtClean="0">
                  <a:solidFill>
                    <a:schemeClr val="accent2">
                      <a:lumMod val="50000"/>
                    </a:schemeClr>
                  </a:solidFill>
                </a:rPr>
                <a:t>Vec</a:t>
              </a:r>
              <a:r>
                <a:rPr lang="en-US" altLang="ko-KR" sz="1500" dirty="0" smtClean="0">
                  <a:solidFill>
                    <a:schemeClr val="accent2">
                      <a:lumMod val="50000"/>
                    </a:schemeClr>
                  </a:solidFill>
                </a:rPr>
                <a:t>’ </a:t>
              </a:r>
              <a:r>
                <a:rPr lang="ko-KR" altLang="en-US" sz="1500" dirty="0">
                  <a:solidFill>
                    <a:schemeClr val="accent2">
                      <a:lumMod val="50000"/>
                    </a:schemeClr>
                  </a:solidFill>
                </a:rPr>
                <a:t>와 </a:t>
              </a:r>
              <a:r>
                <a:rPr lang="en-US" altLang="ko-KR" sz="1500" dirty="0" smtClean="0">
                  <a:solidFill>
                    <a:schemeClr val="accent2">
                      <a:lumMod val="50000"/>
                    </a:schemeClr>
                  </a:solidFill>
                </a:rPr>
                <a:t>‘</a:t>
              </a:r>
              <a:r>
                <a:rPr lang="en-US" altLang="ko-KR" sz="1500" dirty="0" err="1" smtClean="0">
                  <a:solidFill>
                    <a:schemeClr val="accent2">
                      <a:lumMod val="50000"/>
                    </a:schemeClr>
                  </a:solidFill>
                </a:rPr>
                <a:t>i</a:t>
              </a:r>
              <a:r>
                <a:rPr lang="en-US" altLang="ko-KR" sz="1500" dirty="0">
                  <a:solidFill>
                    <a:schemeClr val="accent2">
                      <a:lumMod val="50000"/>
                    </a:schemeClr>
                  </a:solidFill>
                </a:rPr>
                <a:t>’, ‘f’, </a:t>
              </a:r>
              <a:r>
                <a:rPr lang="en-US" altLang="ko-KR" sz="1500" dirty="0" smtClean="0">
                  <a:solidFill>
                    <a:schemeClr val="accent2">
                      <a:lumMod val="50000"/>
                    </a:schemeClr>
                  </a:solidFill>
                </a:rPr>
                <a:t>‘b’ </a:t>
              </a:r>
              <a:r>
                <a:rPr lang="ko-KR" altLang="en-US" sz="1500" dirty="0" smtClean="0">
                  <a:solidFill>
                    <a:schemeClr val="accent2">
                      <a:lumMod val="50000"/>
                    </a:schemeClr>
                  </a:solidFill>
                </a:rPr>
                <a:t>문자 </a:t>
              </a:r>
              <a:r>
                <a:rPr lang="ko-KR" altLang="en-US" sz="1500" dirty="0">
                  <a:solidFill>
                    <a:schemeClr val="accent2">
                      <a:lumMod val="50000"/>
                    </a:schemeClr>
                  </a:solidFill>
                </a:rPr>
                <a:t>이용한 간결 </a:t>
              </a:r>
              <a:r>
                <a:rPr lang="ko-KR" altLang="en-US" sz="1500" dirty="0" smtClean="0">
                  <a:solidFill>
                    <a:schemeClr val="accent2">
                      <a:lumMod val="50000"/>
                    </a:schemeClr>
                  </a:solidFill>
                </a:rPr>
                <a:t>선언방식</a:t>
              </a:r>
              <a:endParaRPr lang="ko-KR" altLang="en-US" sz="15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4211960" y="3212976"/>
              <a:ext cx="288032" cy="864096"/>
            </a:xfrm>
            <a:prstGeom prst="rightBrac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사각형 설명선 10"/>
          <p:cNvSpPr/>
          <p:nvPr/>
        </p:nvSpPr>
        <p:spPr>
          <a:xfrm>
            <a:off x="4565507" y="4337153"/>
            <a:ext cx="1310300" cy="369515"/>
          </a:xfrm>
          <a:prstGeom prst="wedgeRoundRectCallout">
            <a:avLst>
              <a:gd name="adj1" fmla="val -145132"/>
              <a:gd name="adj2" fmla="val 1101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Vec3d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형으로 변환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642721" y="5373216"/>
            <a:ext cx="1585463" cy="335923"/>
          </a:xfrm>
          <a:prstGeom prst="wedgeRoundRectCallout">
            <a:avLst>
              <a:gd name="adj1" fmla="val -129624"/>
              <a:gd name="adj2" fmla="val 358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 원소에 </a:t>
            </a:r>
            <a:r>
              <a:rPr lang="ko-KR" altLang="en-US" sz="15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스칼라값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곱함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1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3.1.5 </a:t>
            </a:r>
            <a:r>
              <a:rPr lang="en-US" altLang="ko-KR" dirty="0" err="1"/>
              <a:t>Vec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6775" y="980728"/>
            <a:ext cx="7586169" cy="4113956"/>
            <a:chOff x="492944" y="5194300"/>
            <a:chExt cx="7586169" cy="411395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44" y="6720308"/>
              <a:ext cx="7560000" cy="2587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33"/>
            <a:stretch/>
          </p:blipFill>
          <p:spPr bwMode="auto">
            <a:xfrm>
              <a:off x="519113" y="5194300"/>
              <a:ext cx="7560000" cy="1566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_x109265152" descr="EMB00002cf855e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695" y="4581128"/>
            <a:ext cx="5069305" cy="189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4422071" y="1772816"/>
            <a:ext cx="2310169" cy="297554"/>
          </a:xfrm>
          <a:prstGeom prst="wedgeRoundRectCallout">
            <a:avLst>
              <a:gd name="adj1" fmla="val -102514"/>
              <a:gd name="adj2" fmla="val -1317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 벡터를 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Point3_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객체에 저장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355976" y="755182"/>
            <a:ext cx="2310169" cy="297554"/>
          </a:xfrm>
          <a:prstGeom prst="wedgeRoundRectCallout">
            <a:avLst>
              <a:gd name="adj1" fmla="val -84922"/>
              <a:gd name="adj2" fmla="val 987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 벡터를 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Point2_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객체에 저장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652120" y="3284984"/>
            <a:ext cx="979738" cy="360040"/>
          </a:xfrm>
          <a:prstGeom prst="wedgeRoundRectCallout">
            <a:avLst>
              <a:gd name="adj1" fmla="val -210063"/>
              <a:gd name="adj2" fmla="val -1281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행렬곱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1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3.1.6 Scalar_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r>
              <a:rPr lang="en-US" altLang="ko-KR" dirty="0" err="1"/>
              <a:t>Vec</a:t>
            </a:r>
            <a:r>
              <a:rPr lang="en-US" altLang="ko-KR" dirty="0"/>
              <a:t> </a:t>
            </a:r>
            <a:r>
              <a:rPr lang="ko-KR" altLang="en-US" dirty="0"/>
              <a:t>클래스 중에서 </a:t>
            </a:r>
            <a:r>
              <a:rPr lang="en-US" altLang="ko-KR" dirty="0" err="1"/>
              <a:t>Vec</a:t>
            </a:r>
            <a:r>
              <a:rPr lang="en-US" altLang="ko-KR" dirty="0"/>
              <a:t>&lt;</a:t>
            </a:r>
            <a:r>
              <a:rPr lang="en-US" altLang="ko-KR" dirty="0" err="1"/>
              <a:t>Tp</a:t>
            </a:r>
            <a:r>
              <a:rPr lang="en-US" altLang="ko-KR" dirty="0"/>
              <a:t>, 4&gt;</a:t>
            </a:r>
            <a:r>
              <a:rPr lang="ko-KR" altLang="en-US" dirty="0"/>
              <a:t>에서 파생된 템플릿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/>
              <a:t>특별히 </a:t>
            </a:r>
            <a:r>
              <a:rPr lang="ko-KR" altLang="en-US" dirty="0" err="1"/>
              <a:t>화소의</a:t>
            </a:r>
            <a:r>
              <a:rPr lang="ko-KR" altLang="en-US" dirty="0"/>
              <a:t> 값을 지정하기 위한 </a:t>
            </a:r>
            <a:r>
              <a:rPr lang="ko-KR" altLang="en-US" dirty="0" err="1"/>
              <a:t>자료형으로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/>
              <a:t>파랑 초록</a:t>
            </a:r>
            <a:r>
              <a:rPr lang="en-US" altLang="ko-KR" dirty="0"/>
              <a:t>, 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투명도의 </a:t>
            </a:r>
            <a:r>
              <a:rPr lang="en-US" altLang="ko-KR" dirty="0"/>
              <a:t>4</a:t>
            </a:r>
            <a:r>
              <a:rPr lang="ko-KR" altLang="en-US" dirty="0" smtClean="0"/>
              <a:t>개 값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6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653140"/>
            <a:ext cx="6840000" cy="636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3.1.6 Scalar_ </a:t>
            </a:r>
            <a:r>
              <a:rPr lang="ko-KR" altLang="en-US" dirty="0"/>
              <a:t>클래스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256581" y="3045251"/>
            <a:ext cx="2396066" cy="595107"/>
          </a:xfrm>
          <a:prstGeom prst="wedgeRoundRectCallout">
            <a:avLst>
              <a:gd name="adj1" fmla="val -136893"/>
              <a:gd name="adj2" fmla="val 1486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Scalar_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객체 덧셈 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</a:p>
          <a:p>
            <a:pPr algn="ctr"/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각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</a:rPr>
              <a:t>화소별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(pixel-wise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</a:rPr>
              <a:t>), </a:t>
            </a:r>
            <a:r>
              <a:rPr lang="ko-KR" alt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형변환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필요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588224" y="4346061"/>
            <a:ext cx="1800200" cy="595107"/>
          </a:xfrm>
          <a:prstGeom prst="wedgeRoundRectCallout">
            <a:avLst>
              <a:gd name="adj1" fmla="val -146747"/>
              <a:gd name="adj2" fmla="val -501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계산과정에서 명시적 </a:t>
            </a:r>
            <a:r>
              <a:rPr lang="ko-KR" altLang="en-US" sz="15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형변환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/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저장과정에서 </a:t>
            </a:r>
            <a:r>
              <a:rPr lang="ko-KR" altLang="en-US" sz="15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묵시정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형변환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_x109266512" descr="EMB00002cf855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48680"/>
            <a:ext cx="547237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5752751" y="5107496"/>
            <a:ext cx="2635673" cy="406466"/>
          </a:xfrm>
          <a:prstGeom prst="wedgeRoundRectCallout">
            <a:avLst>
              <a:gd name="adj1" fmla="val -95160"/>
              <a:gd name="adj2" fmla="val -701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배열 첨자를 통한 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Scalar_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 원소 접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근</a:t>
            </a:r>
          </a:p>
        </p:txBody>
      </p:sp>
    </p:spTree>
    <p:extLst>
      <p:ext uri="{BB962C8B-B14F-4D97-AF65-F5344CB8AC3E}">
        <p14:creationId xmlns:p14="http://schemas.microsoft.com/office/powerpoint/2010/main" val="361019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3.1.7 </a:t>
            </a:r>
            <a:r>
              <a:rPr lang="en-US" altLang="ko-KR" dirty="0" err="1"/>
              <a:t>RotatedRect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r>
              <a:rPr lang="ko-KR" altLang="en-US" dirty="0"/>
              <a:t>회전된 사각형을 나타내기 위한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1915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8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3.1.7 </a:t>
            </a:r>
            <a:r>
              <a:rPr lang="en-US" altLang="ko-KR" dirty="0" err="1"/>
              <a:t>RotatedRect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pic>
        <p:nvPicPr>
          <p:cNvPr id="21507" name="_x348152432" descr="EMB00002cf855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416824" cy="400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1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smtClean="0"/>
              <a:t>3.1.7 RotatedRect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560000" cy="481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511525" y="1844824"/>
            <a:ext cx="2553404" cy="541006"/>
          </a:xfrm>
          <a:prstGeom prst="wedgeRoundRectCallout">
            <a:avLst>
              <a:gd name="adj1" fmla="val -81545"/>
              <a:gd name="adj2" fmla="val 1682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500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열 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채널 </a:t>
            </a:r>
            <a:r>
              <a:rPr lang="en-US" altLang="ko-KR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행렬 선언 및 원소 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초기화 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흰색 바탕색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76056" y="3434258"/>
            <a:ext cx="1744009" cy="406466"/>
          </a:xfrm>
          <a:prstGeom prst="wedgeRoundRectCallout">
            <a:avLst>
              <a:gd name="adj1" fmla="val -149188"/>
              <a:gd name="adj2" fmla="val 46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회전사각형의 크기 변수 지정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07504" y="2492896"/>
            <a:ext cx="1441330" cy="406466"/>
          </a:xfrm>
          <a:prstGeom prst="wedgeRoundRectCallout">
            <a:avLst>
              <a:gd name="adj1" fmla="val 111707"/>
              <a:gd name="adj2" fmla="val 16963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회전사각형의 중심점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788227" y="4221088"/>
            <a:ext cx="1744009" cy="406466"/>
          </a:xfrm>
          <a:prstGeom prst="wedgeRoundRectCallout">
            <a:avLst>
              <a:gd name="adj1" fmla="val -106952"/>
              <a:gd name="adj2" fmla="val 9521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픽셀 검은색 사각형 그리기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55931" y="5594548"/>
            <a:ext cx="1744009" cy="406466"/>
          </a:xfrm>
          <a:prstGeom prst="wedgeRoundRectCallout">
            <a:avLst>
              <a:gd name="adj1" fmla="val -123701"/>
              <a:gd name="adj2" fmla="val -1484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픽셀 검은색 원 그리기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44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4294967295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ko-KR" dirty="0"/>
              <a:t>3.1.1 </a:t>
            </a:r>
            <a:r>
              <a:rPr lang="en-US" altLang="ko-KR" dirty="0" smtClean="0"/>
              <a:t>Point</a:t>
            </a:r>
            <a:r>
              <a:rPr lang="en-US" altLang="ko-KR" dirty="0"/>
              <a:t>_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en-US" altLang="ko-KR" dirty="0"/>
              <a:t>3.1.2 Point3_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en-US" altLang="ko-KR" dirty="0" smtClean="0"/>
              <a:t>3.1.3 </a:t>
            </a:r>
            <a:r>
              <a:rPr lang="en-US" altLang="ko-KR" dirty="0"/>
              <a:t>Size_ </a:t>
            </a:r>
            <a:r>
              <a:rPr lang="ko-KR" altLang="en-US" dirty="0"/>
              <a:t>클래스 </a:t>
            </a:r>
            <a:endParaRPr lang="en-US" altLang="ko-KR" dirty="0"/>
          </a:p>
          <a:p>
            <a:r>
              <a:rPr lang="en-US" altLang="ko-KR" dirty="0"/>
              <a:t>3.1.4 </a:t>
            </a:r>
            <a:r>
              <a:rPr lang="en-US" altLang="ko-KR" dirty="0" err="1"/>
              <a:t>Rect</a:t>
            </a:r>
            <a:r>
              <a:rPr lang="en-US" altLang="ko-KR" dirty="0"/>
              <a:t>_ </a:t>
            </a:r>
            <a:r>
              <a:rPr lang="ko-KR" altLang="en-US" dirty="0"/>
              <a:t>클래스 </a:t>
            </a:r>
            <a:endParaRPr lang="en-US" altLang="ko-KR" dirty="0"/>
          </a:p>
          <a:p>
            <a:r>
              <a:rPr lang="en-US" altLang="ko-KR" dirty="0"/>
              <a:t>3.1.5 </a:t>
            </a:r>
            <a:r>
              <a:rPr lang="en-US" altLang="ko-KR" dirty="0" err="1"/>
              <a:t>Vec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endParaRPr lang="en-US" altLang="ko-KR" dirty="0"/>
          </a:p>
          <a:p>
            <a:r>
              <a:rPr lang="en-US" altLang="ko-KR" dirty="0"/>
              <a:t>3.1.6 Scalar_ </a:t>
            </a:r>
            <a:r>
              <a:rPr lang="ko-KR" altLang="en-US" dirty="0"/>
              <a:t>클래스 </a:t>
            </a:r>
            <a:endParaRPr lang="en-US" altLang="ko-KR" dirty="0"/>
          </a:p>
          <a:p>
            <a:r>
              <a:rPr lang="en-US" altLang="ko-KR" dirty="0"/>
              <a:t>3.1.7 </a:t>
            </a:r>
            <a:r>
              <a:rPr lang="en-US" altLang="ko-KR" dirty="0" err="1"/>
              <a:t>RotatedRect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</p:spPr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기본 템플릿 클래스</a:t>
            </a:r>
          </a:p>
        </p:txBody>
      </p:sp>
    </p:spTree>
    <p:extLst>
      <p:ext uri="{BB962C8B-B14F-4D97-AF65-F5344CB8AC3E}">
        <p14:creationId xmlns:p14="http://schemas.microsoft.com/office/powerpoint/2010/main" val="27639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smtClean="0"/>
              <a:t>3.1.7 RotatedRect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/>
          <a:stretch/>
        </p:blipFill>
        <p:spPr bwMode="auto">
          <a:xfrm>
            <a:off x="539552" y="1052736"/>
            <a:ext cx="7560000" cy="300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5852327" y="2662494"/>
            <a:ext cx="1744009" cy="406466"/>
          </a:xfrm>
          <a:prstGeom prst="wedgeRoundRectCallout">
            <a:avLst>
              <a:gd name="adj1" fmla="val -89475"/>
              <a:gd name="adj2" fmla="val -2016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픽셀 검은색 선 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번 그리기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180104" y="3602345"/>
            <a:ext cx="1585463" cy="491824"/>
          </a:xfrm>
          <a:prstGeom prst="wedgeRoundRectCallout">
            <a:avLst>
              <a:gd name="adj1" fmla="val -92575"/>
              <a:gd name="adj2" fmla="val -1807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행렬 정보를 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회전사각형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윈도우에 영상으로 표시</a:t>
            </a:r>
            <a:endParaRPr lang="en-US" altLang="ko-KR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26772" y="4120514"/>
            <a:ext cx="2110251" cy="541006"/>
          </a:xfrm>
          <a:prstGeom prst="wedgeRoundRectCallout">
            <a:avLst>
              <a:gd name="adj1" fmla="val 27141"/>
              <a:gd name="adj2" fmla="val -2098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키 </a:t>
            </a:r>
            <a:r>
              <a:rPr lang="ko-KR" alt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입력시까지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무한대기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윈도우 창을 닫히게 않게 하기 위한 수단</a:t>
            </a:r>
            <a:endParaRPr lang="en-US" altLang="ko-KR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_x110114872" descr="EMB0000062457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59" y="3481164"/>
            <a:ext cx="43888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3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3.2.1 Mat </a:t>
            </a:r>
            <a:r>
              <a:rPr lang="ko-KR" altLang="en-US" dirty="0"/>
              <a:t>행렬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r>
              <a:rPr lang="en-US" altLang="ko-KR" dirty="0"/>
              <a:t>3.2.2 Mat </a:t>
            </a:r>
            <a:r>
              <a:rPr lang="ko-KR" altLang="en-US" dirty="0"/>
              <a:t>행렬 초기화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r>
              <a:rPr lang="en-US" altLang="ko-KR" dirty="0"/>
              <a:t>3.2.3 Mat_ </a:t>
            </a:r>
            <a:r>
              <a:rPr lang="ko-KR" altLang="en-US" dirty="0"/>
              <a:t>클래스를 이용한 </a:t>
            </a:r>
            <a:r>
              <a:rPr lang="ko-KR" altLang="en-US" dirty="0" smtClean="0"/>
              <a:t>초기화</a:t>
            </a:r>
            <a:endParaRPr lang="en-US" altLang="ko-KR" dirty="0"/>
          </a:p>
          <a:p>
            <a:r>
              <a:rPr lang="en-US" altLang="ko-KR" dirty="0"/>
              <a:t>3.2.4 </a:t>
            </a:r>
            <a:r>
              <a:rPr lang="en-US" altLang="ko-KR" dirty="0" err="1"/>
              <a:t>Matx</a:t>
            </a:r>
            <a:r>
              <a:rPr lang="en-US" altLang="ko-KR" dirty="0"/>
              <a:t> </a:t>
            </a:r>
            <a:r>
              <a:rPr lang="ko-KR" altLang="en-US" dirty="0"/>
              <a:t>클래스를 이용한 </a:t>
            </a:r>
            <a:r>
              <a:rPr lang="ko-KR" altLang="en-US" dirty="0" smtClean="0"/>
              <a:t>초기화</a:t>
            </a:r>
            <a:endParaRPr lang="en-US" altLang="ko-KR" dirty="0"/>
          </a:p>
          <a:p>
            <a:r>
              <a:rPr lang="en-US" altLang="ko-KR" dirty="0"/>
              <a:t>3.2.5 Mat </a:t>
            </a:r>
            <a:r>
              <a:rPr lang="ko-KR" altLang="en-US" dirty="0"/>
              <a:t>클래스의 다양한 </a:t>
            </a:r>
            <a:r>
              <a:rPr lang="ko-KR" altLang="en-US" dirty="0" smtClean="0"/>
              <a:t>속성</a:t>
            </a:r>
            <a:endParaRPr lang="en-US" altLang="ko-KR" dirty="0"/>
          </a:p>
          <a:p>
            <a:r>
              <a:rPr lang="en-US" altLang="ko-KR" dirty="0"/>
              <a:t>3.2.6 Mat </a:t>
            </a:r>
            <a:r>
              <a:rPr lang="ko-KR" altLang="en-US" dirty="0"/>
              <a:t>클래스의 </a:t>
            </a:r>
            <a:r>
              <a:rPr lang="en-US" altLang="ko-KR" dirty="0"/>
              <a:t>= </a:t>
            </a:r>
            <a:r>
              <a:rPr lang="ko-KR" altLang="en-US" dirty="0" smtClean="0"/>
              <a:t>연산자</a:t>
            </a:r>
            <a:endParaRPr lang="en-US" altLang="ko-KR" dirty="0"/>
          </a:p>
          <a:p>
            <a:r>
              <a:rPr lang="en-US" altLang="ko-KR" dirty="0"/>
              <a:t>3.2.7 Mat </a:t>
            </a:r>
            <a:r>
              <a:rPr lang="ko-KR" altLang="en-US" dirty="0"/>
              <a:t>클래스의 크기 및 형태 </a:t>
            </a:r>
            <a:r>
              <a:rPr lang="ko-KR" altLang="en-US" dirty="0" smtClean="0"/>
              <a:t>변경</a:t>
            </a:r>
            <a:endParaRPr lang="en-US" altLang="ko-KR" dirty="0"/>
          </a:p>
          <a:p>
            <a:r>
              <a:rPr lang="en-US" altLang="ko-KR" dirty="0"/>
              <a:t>3.2.8 Mat </a:t>
            </a:r>
            <a:r>
              <a:rPr lang="ko-KR" altLang="en-US" dirty="0"/>
              <a:t>복사 및 </a:t>
            </a:r>
            <a:r>
              <a:rPr lang="ko-KR" altLang="en-US" dirty="0" err="1"/>
              <a:t>자료형</a:t>
            </a:r>
            <a:r>
              <a:rPr lang="ko-KR" altLang="en-US" dirty="0"/>
              <a:t> 변환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</p:spPr>
        <p:txBody>
          <a:bodyPr>
            <a:normAutofit/>
          </a:bodyPr>
          <a:lstStyle/>
          <a:p>
            <a:r>
              <a:rPr lang="en-US" altLang="ko-KR" dirty="0"/>
              <a:t>3.2 Mat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90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</p:spPr>
        <p:txBody>
          <a:bodyPr/>
          <a:lstStyle/>
          <a:p>
            <a:r>
              <a:rPr lang="en-US" altLang="ko-KR" smtClean="0"/>
              <a:t>3.2 Mat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OpenCV</a:t>
            </a:r>
            <a:r>
              <a:rPr lang="en-US" altLang="ko-KR" dirty="0" smtClean="0"/>
              <a:t> 1.x -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IplImage</a:t>
            </a:r>
            <a:r>
              <a:rPr lang="ko-KR" altLang="en-US" dirty="0" smtClean="0"/>
              <a:t>라는 구조체를 이용하여 영상 데이터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ko-KR" altLang="en-US" dirty="0" smtClean="0"/>
              <a:t>언어의 단점 존재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화소에</a:t>
            </a:r>
            <a:r>
              <a:rPr lang="ko-KR" altLang="en-US" dirty="0" smtClean="0"/>
              <a:t> 접근하는 함수로 </a:t>
            </a:r>
            <a:r>
              <a:rPr lang="en-US" altLang="ko-KR" dirty="0" smtClean="0"/>
              <a:t>cvSet2D(), cvGet2D() 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처리 속도 급속 저하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imageData</a:t>
            </a:r>
            <a:r>
              <a:rPr lang="ko-KR" altLang="en-US" dirty="0" smtClean="0"/>
              <a:t> 사용한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접근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데이터 타입에 따른 배열 인덱싱과 </a:t>
            </a:r>
            <a:r>
              <a:rPr lang="ko-KR" altLang="en-US" dirty="0" err="1" smtClean="0"/>
              <a:t>형변환</a:t>
            </a:r>
            <a:r>
              <a:rPr lang="ko-KR" altLang="en-US" dirty="0" smtClean="0"/>
              <a:t> 복잡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IplImage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사용 후에 직접 해제 필수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메모리 누수 문제 심각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OpenCV</a:t>
            </a:r>
            <a:r>
              <a:rPr lang="en-US" altLang="ko-KR" dirty="0" smtClean="0"/>
              <a:t> 2.0 </a:t>
            </a:r>
          </a:p>
          <a:p>
            <a:pPr lvl="2"/>
            <a:r>
              <a:rPr lang="en-US" altLang="ko-KR" dirty="0" smtClean="0"/>
              <a:t>C++ </a:t>
            </a:r>
            <a:r>
              <a:rPr lang="ko-KR" altLang="en-US" dirty="0" smtClean="0"/>
              <a:t>인터페이스 도입</a:t>
            </a:r>
            <a:r>
              <a:rPr lang="en-US" altLang="ko-KR" dirty="0" smtClean="0"/>
              <a:t>, Mat </a:t>
            </a:r>
            <a:r>
              <a:rPr lang="ko-KR" altLang="en-US" dirty="0" smtClean="0"/>
              <a:t>클래스 사용해 영상 데이터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템플릿 클래스 사용하여 각각의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표현도 쉽고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화소에</a:t>
            </a:r>
            <a:r>
              <a:rPr lang="ko-KR" altLang="en-US" dirty="0" smtClean="0"/>
              <a:t> 대한 접근방법도 수월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포인터 변수에 대한 메모리 해제 </a:t>
            </a:r>
            <a:r>
              <a:rPr lang="ko-KR" altLang="en-US" dirty="0" err="1" smtClean="0"/>
              <a:t>소멸자에서</a:t>
            </a:r>
            <a:r>
              <a:rPr lang="ko-KR" altLang="en-US" dirty="0" smtClean="0"/>
              <a:t> 처리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메모리 관리에 대한 걱정 없음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11019" r="31268" b="8856"/>
          <a:stretch/>
        </p:blipFill>
        <p:spPr bwMode="auto">
          <a:xfrm>
            <a:off x="1475656" y="5006280"/>
            <a:ext cx="5461001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19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3.2.1 Mat </a:t>
            </a:r>
            <a:r>
              <a:rPr lang="ko-KR" altLang="en-US" dirty="0"/>
              <a:t>행렬 생성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" r="5032"/>
          <a:stretch/>
        </p:blipFill>
        <p:spPr bwMode="auto">
          <a:xfrm>
            <a:off x="899592" y="692696"/>
            <a:ext cx="6624736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7006116" y="1719284"/>
            <a:ext cx="1310300" cy="369515"/>
          </a:xfrm>
          <a:prstGeom prst="wedgeRoundRectCallout">
            <a:avLst>
              <a:gd name="adj1" fmla="val -64716"/>
              <a:gd name="adj2" fmla="val 1889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다양한 </a:t>
            </a:r>
            <a:r>
              <a:rPr lang="ko-KR" alt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생성자</a:t>
            </a:r>
            <a:r>
              <a:rPr lang="ko-KR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제공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61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3.2.1 Mat </a:t>
            </a:r>
            <a:r>
              <a:rPr lang="ko-KR" altLang="en-US" dirty="0"/>
              <a:t>행렬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r>
              <a:rPr lang="en-US" altLang="ko-KR" dirty="0"/>
              <a:t>Mat </a:t>
            </a:r>
            <a:r>
              <a:rPr lang="ko-KR" altLang="en-US" dirty="0"/>
              <a:t>객체의 </a:t>
            </a:r>
            <a:r>
              <a:rPr lang="ko-KR" altLang="en-US" dirty="0" err="1"/>
              <a:t>자료형</a:t>
            </a:r>
            <a:r>
              <a:rPr lang="ko-KR" altLang="en-US" dirty="0"/>
              <a:t> 지정오류 예</a:t>
            </a:r>
          </a:p>
        </p:txBody>
      </p:sp>
      <p:pic>
        <p:nvPicPr>
          <p:cNvPr id="25601" name="_x346755016" descr="EMB00002cf855f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44824"/>
            <a:ext cx="553365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2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3.2.1 Mat </a:t>
            </a:r>
            <a:r>
              <a:rPr lang="ko-KR" altLang="en-US"/>
              <a:t>행렬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3248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30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3.2.1 Mat </a:t>
            </a:r>
            <a:r>
              <a:rPr lang="ko-KR" altLang="en-US" dirty="0"/>
              <a:t>행렬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56"/>
          <a:stretch/>
        </p:blipFill>
        <p:spPr bwMode="auto">
          <a:xfrm>
            <a:off x="971600" y="687288"/>
            <a:ext cx="7452000" cy="6198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-36512" y="1663858"/>
            <a:ext cx="1441330" cy="541006"/>
          </a:xfrm>
          <a:prstGeom prst="wedgeRoundRectCallout">
            <a:avLst>
              <a:gd name="adj1" fmla="val 112192"/>
              <a:gd name="adj2" fmla="val 1403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m4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초기화를 위한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배열 선언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165758" y="2815986"/>
            <a:ext cx="1918410" cy="541006"/>
          </a:xfrm>
          <a:prstGeom prst="wedgeRoundRectCallout">
            <a:avLst>
              <a:gd name="adj1" fmla="val -89191"/>
              <a:gd name="adj2" fmla="val 2002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 행렬 선언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채널미지정시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92287" y="3509016"/>
            <a:ext cx="1744009" cy="595107"/>
          </a:xfrm>
          <a:prstGeom prst="wedgeRoundRectCallout">
            <a:avLst>
              <a:gd name="adj1" fmla="val -107761"/>
              <a:gd name="adj2" fmla="val 1209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초기값 지정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형이라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이상은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434926" y="5291733"/>
            <a:ext cx="1441330" cy="369515"/>
          </a:xfrm>
          <a:prstGeom prst="wedgeRoundRectCallout">
            <a:avLst>
              <a:gd name="adj1" fmla="val -155238"/>
              <a:gd name="adj2" fmla="val -830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 행렬 지정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5496" y="5336264"/>
            <a:ext cx="1441330" cy="541008"/>
          </a:xfrm>
          <a:prstGeom prst="wedgeRoundRectCallout">
            <a:avLst>
              <a:gd name="adj1" fmla="val 88395"/>
              <a:gd name="adj2" fmla="val 1193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2x3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행렬 선언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12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3.2.1 Mat </a:t>
            </a:r>
            <a:r>
              <a:rPr lang="ko-KR" altLang="en-US" dirty="0"/>
              <a:t>행렬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0"/>
          <a:stretch/>
        </p:blipFill>
        <p:spPr bwMode="auto">
          <a:xfrm>
            <a:off x="323528" y="1052736"/>
            <a:ext cx="748581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_x109264672" descr="EMB00002cf855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37" y="2996952"/>
            <a:ext cx="5821567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단위행렬이나 </a:t>
            </a:r>
            <a:r>
              <a:rPr lang="en-US" altLang="ko-KR" smtClean="0"/>
              <a:t>1</a:t>
            </a:r>
            <a:r>
              <a:rPr lang="ko-KR" altLang="en-US" smtClean="0"/>
              <a:t>로 구성된 행렬 등의 특수한 행렬을 생성하는 함수들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smtClean="0"/>
              <a:t>3.2.2 Mat </a:t>
            </a:r>
            <a:r>
              <a:rPr lang="ko-KR" altLang="en-US" smtClean="0"/>
              <a:t>행렬 초기화 함수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6480720" cy="541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01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3.2.2 Mat </a:t>
            </a:r>
            <a:r>
              <a:rPr lang="ko-KR" altLang="en-US" smtClean="0"/>
              <a:t>행렬 초기화 함수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39552" y="1700808"/>
            <a:ext cx="7718687" cy="4661136"/>
            <a:chOff x="456381" y="1657350"/>
            <a:chExt cx="8211369" cy="4958655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" y="1657350"/>
              <a:ext cx="8191500" cy="3543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14"/>
            <a:stretch/>
          </p:blipFill>
          <p:spPr bwMode="auto">
            <a:xfrm>
              <a:off x="456381" y="4888210"/>
              <a:ext cx="8191500" cy="1727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4326" y="2744976"/>
            <a:ext cx="1441330" cy="468000"/>
          </a:xfrm>
          <a:prstGeom prst="wedgeRoundRectCallout">
            <a:avLst>
              <a:gd name="adj1" fmla="val 134220"/>
              <a:gd name="adj2" fmla="val 1674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모든 원소가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초기화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4" name="_x348152432" descr="EMB00002cf856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645" y="539576"/>
            <a:ext cx="4301711" cy="263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4786854" y="3501008"/>
            <a:ext cx="1441330" cy="468000"/>
          </a:xfrm>
          <a:prstGeom prst="wedgeRoundRectCallout">
            <a:avLst>
              <a:gd name="adj1" fmla="val -168008"/>
              <a:gd name="adj2" fmla="val 716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모든 원소가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으로 초기화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004048" y="4653136"/>
            <a:ext cx="1441330" cy="468000"/>
          </a:xfrm>
          <a:prstGeom prst="wedgeRoundRectCallout">
            <a:avLst>
              <a:gd name="adj1" fmla="val -189816"/>
              <a:gd name="adj2" fmla="val -1044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단위 행렬 생성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30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3.1.1 Point_ </a:t>
            </a:r>
            <a:r>
              <a:rPr lang="ko-KR" altLang="en-US" dirty="0"/>
              <a:t>클래스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r>
              <a:rPr lang="ko-KR" altLang="en-US" dirty="0"/>
              <a:t>가로와 </a:t>
            </a:r>
            <a:r>
              <a:rPr lang="ko-KR" altLang="en-US" dirty="0" smtClean="0"/>
              <a:t>세로 </a:t>
            </a:r>
            <a:r>
              <a:rPr lang="ko-KR" altLang="en-US" dirty="0"/>
              <a:t>위치를 </a:t>
            </a:r>
            <a:r>
              <a:rPr lang="en-US" altLang="ko-KR" dirty="0"/>
              <a:t>2</a:t>
            </a:r>
            <a:r>
              <a:rPr lang="ko-KR" altLang="en-US" dirty="0"/>
              <a:t>차원 좌표로 나타내기 위한 템플릿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38757" y="2581565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Point_&lt;</a:t>
            </a:r>
            <a:r>
              <a:rPr lang="en-US" altLang="ko-KR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pt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 3   ,  4  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0048" y="191683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8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48009" b="62961"/>
          <a:stretch/>
        </p:blipFill>
        <p:spPr bwMode="auto">
          <a:xfrm>
            <a:off x="4321347" y="2263419"/>
            <a:ext cx="3084616" cy="214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5162056" y="3381896"/>
            <a:ext cx="144000" cy="144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45106" y="3271848"/>
            <a:ext cx="287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81693" y="2437949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원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점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( 0, 0)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99347" y="2246908"/>
            <a:ext cx="108000" cy="1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51348" y="332295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pt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15010" y="2610662"/>
            <a:ext cx="324000" cy="324000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3" idx="0"/>
            <a:endCxn id="6" idx="1"/>
          </p:cNvCxnSpPr>
          <p:nvPr/>
        </p:nvCxnSpPr>
        <p:spPr>
          <a:xfrm rot="5400000" flipH="1" flipV="1">
            <a:off x="3671253" y="1191867"/>
            <a:ext cx="524553" cy="2313038"/>
          </a:xfrm>
          <a:prstGeom prst="bentConnector2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063191" y="2610662"/>
            <a:ext cx="324000" cy="324000"/>
          </a:xfrm>
          <a:prstGeom prst="ellipse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4"/>
            <a:endCxn id="9" idx="1"/>
          </p:cNvCxnSpPr>
          <p:nvPr/>
        </p:nvCxnSpPr>
        <p:spPr>
          <a:xfrm rot="16200000" flipH="1">
            <a:off x="3331917" y="2827935"/>
            <a:ext cx="506463" cy="719915"/>
          </a:xfrm>
          <a:prstGeom prst="bentConnector2">
            <a:avLst/>
          </a:prstGeom>
          <a:ln w="12700">
            <a:solidFill>
              <a:schemeClr val="accent5">
                <a:lumMod val="75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603285" y="3579044"/>
            <a:ext cx="702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세로위치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331477" y="1933893"/>
            <a:ext cx="702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 위치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5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smtClean="0"/>
              <a:t>Mat </a:t>
            </a:r>
            <a:r>
              <a:rPr lang="ko-KR" altLang="en-US" smtClean="0"/>
              <a:t>클래스에서 상속된 템플릿 클래스</a:t>
            </a:r>
            <a:endParaRPr lang="en-US" altLang="ko-KR" smtClean="0"/>
          </a:p>
          <a:p>
            <a:r>
              <a:rPr lang="ko-KR" altLang="en-US" smtClean="0"/>
              <a:t>기존 </a:t>
            </a:r>
            <a:r>
              <a:rPr lang="en-US" altLang="ko-KR" smtClean="0"/>
              <a:t>Mat </a:t>
            </a:r>
            <a:r>
              <a:rPr lang="ko-KR" altLang="en-US" smtClean="0"/>
              <a:t>클래스의 멤버 변수와 가상 메서드</a:t>
            </a:r>
            <a:endParaRPr lang="en-US" altLang="ko-KR" smtClean="0"/>
          </a:p>
          <a:p>
            <a:pPr lvl="1"/>
            <a:r>
              <a:rPr lang="en-US" altLang="ko-KR" smtClean="0"/>
              <a:t>Mat </a:t>
            </a:r>
            <a:r>
              <a:rPr lang="ko-KR" altLang="en-US" smtClean="0"/>
              <a:t>클래스와 </a:t>
            </a:r>
            <a:r>
              <a:rPr lang="en-US" altLang="ko-KR" smtClean="0"/>
              <a:t>Mat_ </a:t>
            </a:r>
            <a:r>
              <a:rPr lang="ko-KR" altLang="en-US" smtClean="0"/>
              <a:t>클래스 간에 참조와 포인터를 자유롭게 변환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3.2.3 Mat_ </a:t>
            </a:r>
            <a:r>
              <a:rPr lang="ko-KR" altLang="en-US" smtClean="0"/>
              <a:t>클래스를 이용한 초기화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01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smtClean="0"/>
              <a:t>3.2.3 Mat_ </a:t>
            </a:r>
            <a:r>
              <a:rPr lang="ko-KR" altLang="en-US" smtClean="0"/>
              <a:t>클래스를 이용한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52" y="661179"/>
            <a:ext cx="6624024" cy="644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-36512" y="908720"/>
            <a:ext cx="2553404" cy="622909"/>
          </a:xfrm>
          <a:prstGeom prst="wedgeRoundRectCallout">
            <a:avLst>
              <a:gd name="adj1" fmla="val 66346"/>
              <a:gd name="adj2" fmla="val 1804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/>
              <a:t>double</a:t>
            </a:r>
            <a:r>
              <a:rPr lang="ko-KR" altLang="en-US" sz="1500" dirty="0"/>
              <a:t>형 변수 </a:t>
            </a:r>
            <a:r>
              <a:rPr lang="en-US" altLang="ko-KR" sz="1500" dirty="0"/>
              <a:t>a, </a:t>
            </a:r>
            <a:r>
              <a:rPr lang="en-US" altLang="ko-KR" sz="1500" dirty="0" smtClean="0"/>
              <a:t>b</a:t>
            </a:r>
            <a:r>
              <a:rPr lang="ko-KR" altLang="en-US" sz="1500" dirty="0" smtClean="0"/>
              <a:t> 선언 </a:t>
            </a:r>
            <a:r>
              <a:rPr lang="en-US" altLang="ko-KR" sz="1500" dirty="0" smtClean="0"/>
              <a:t>- </a:t>
            </a:r>
            <a:r>
              <a:rPr lang="en-US" altLang="ko-KR" sz="1500" dirty="0"/>
              <a:t>m5 </a:t>
            </a:r>
            <a:r>
              <a:rPr lang="ko-KR" altLang="en-US" sz="1500" dirty="0"/>
              <a:t>행렬의 원소로 사용될 때 </a:t>
            </a:r>
            <a:r>
              <a:rPr lang="ko-KR" altLang="en-US" sz="1500" dirty="0" err="1" smtClean="0"/>
              <a:t>소수점이하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소실 </a:t>
            </a:r>
            <a:r>
              <a:rPr lang="ko-KR" altLang="en-US" sz="1500" dirty="0" smtClean="0"/>
              <a:t>여부 확인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07504" y="2410144"/>
            <a:ext cx="1744009" cy="514800"/>
          </a:xfrm>
          <a:prstGeom prst="wedgeRoundRectCallout">
            <a:avLst>
              <a:gd name="adj1" fmla="val 124081"/>
              <a:gd name="adj2" fmla="val 17936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/>
              <a:t>3</a:t>
            </a:r>
            <a:r>
              <a:rPr lang="ko-KR" altLang="en-US" sz="1500" dirty="0"/>
              <a:t>행</a:t>
            </a:r>
            <a:r>
              <a:rPr lang="en-US" altLang="ko-KR" sz="1500" dirty="0"/>
              <a:t>, 4</a:t>
            </a:r>
            <a:r>
              <a:rPr lang="ko-KR" altLang="en-US" sz="1500" dirty="0" smtClean="0"/>
              <a:t>열 </a:t>
            </a:r>
            <a:r>
              <a:rPr lang="en-US" altLang="ko-KR" sz="1500" dirty="0" err="1"/>
              <a:t>uchar</a:t>
            </a:r>
            <a:r>
              <a:rPr lang="ko-KR" altLang="en-US" sz="1500" dirty="0"/>
              <a:t>형으로 모든 </a:t>
            </a:r>
            <a:r>
              <a:rPr lang="ko-KR" altLang="en-US" sz="1500" dirty="0" smtClean="0"/>
              <a:t>원소 </a:t>
            </a:r>
            <a:r>
              <a:rPr lang="en-US" altLang="ko-KR" sz="1500" dirty="0"/>
              <a:t>100</a:t>
            </a:r>
            <a:r>
              <a:rPr lang="ko-KR" altLang="en-US" sz="1500" dirty="0"/>
              <a:t>으로 </a:t>
            </a:r>
            <a:r>
              <a:rPr lang="ko-KR" altLang="en-US" sz="1500" dirty="0" smtClean="0"/>
              <a:t>초기화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156176" y="3645024"/>
            <a:ext cx="2110251" cy="566280"/>
          </a:xfrm>
          <a:prstGeom prst="wedgeRoundRectCallout">
            <a:avLst>
              <a:gd name="adj1" fmla="val -169728"/>
              <a:gd name="adj2" fmla="val 517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/>
              <a:t>스트림</a:t>
            </a:r>
            <a:r>
              <a:rPr lang="en-US" altLang="ko-KR" sz="1500" dirty="0"/>
              <a:t>(&lt;&lt;) </a:t>
            </a:r>
            <a:r>
              <a:rPr lang="ko-KR" altLang="en-US" sz="1500" dirty="0" smtClean="0"/>
              <a:t>연산자로 </a:t>
            </a:r>
            <a:r>
              <a:rPr lang="en-US" altLang="ko-KR" sz="1500" dirty="0" smtClean="0"/>
              <a:t>m1 </a:t>
            </a:r>
            <a:r>
              <a:rPr lang="ko-KR" altLang="en-US" sz="1500" dirty="0"/>
              <a:t>행렬의 원소에 </a:t>
            </a:r>
            <a:r>
              <a:rPr lang="ko-KR" altLang="en-US" sz="1500" dirty="0" smtClean="0"/>
              <a:t>값을 </a:t>
            </a:r>
            <a:r>
              <a:rPr lang="ko-KR" altLang="en-US" sz="1500" dirty="0"/>
              <a:t>한 번에 </a:t>
            </a:r>
            <a:r>
              <a:rPr lang="ko-KR" altLang="en-US" sz="1500" dirty="0" smtClean="0"/>
              <a:t>지정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50233" y="4077072"/>
            <a:ext cx="1585463" cy="514800"/>
          </a:xfrm>
          <a:prstGeom prst="wedgeRoundRectCallout">
            <a:avLst>
              <a:gd name="adj1" fmla="val 131854"/>
              <a:gd name="adj2" fmla="val -8168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1500" dirty="0"/>
              <a:t>4</a:t>
            </a:r>
            <a:r>
              <a:rPr lang="ko-KR" altLang="en-US" sz="1500" dirty="0"/>
              <a:t>행</a:t>
            </a:r>
            <a:r>
              <a:rPr lang="en-US" altLang="ko-KR" sz="1500" dirty="0" smtClean="0"/>
              <a:t>, 5</a:t>
            </a:r>
            <a:r>
              <a:rPr lang="ko-KR" altLang="en-US" sz="1500" dirty="0" smtClean="0"/>
              <a:t>열 </a:t>
            </a:r>
            <a:r>
              <a:rPr lang="en-US" altLang="ko-KR" sz="1500" dirty="0"/>
              <a:t>short</a:t>
            </a:r>
            <a:r>
              <a:rPr lang="ko-KR" altLang="en-US" sz="1500" dirty="0" smtClean="0"/>
              <a:t>형 선언</a:t>
            </a:r>
            <a:r>
              <a:rPr lang="en-US" altLang="ko-KR" sz="1500" dirty="0" smtClean="0"/>
              <a:t>, </a:t>
            </a:r>
            <a:r>
              <a:rPr lang="ko-KR" altLang="en-US" sz="1500" dirty="0"/>
              <a:t>원소를 변수 </a:t>
            </a:r>
            <a:r>
              <a:rPr lang="en-US" altLang="ko-KR" sz="1500" dirty="0"/>
              <a:t>c</a:t>
            </a:r>
            <a:r>
              <a:rPr lang="ko-KR" altLang="en-US" sz="1500" dirty="0"/>
              <a:t>로 </a:t>
            </a:r>
            <a:r>
              <a:rPr lang="ko-KR" altLang="en-US" sz="1500" dirty="0" smtClean="0"/>
              <a:t>초기화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_x348153712" descr="EMB00002cf856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439" y="8010"/>
            <a:ext cx="3364285" cy="319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211765" y="5022960"/>
            <a:ext cx="2321276" cy="566280"/>
          </a:xfrm>
          <a:prstGeom prst="wedgeRoundRectCallout">
            <a:avLst>
              <a:gd name="adj1" fmla="val -94026"/>
              <a:gd name="adj2" fmla="val -729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/>
              <a:t>2</a:t>
            </a:r>
            <a:r>
              <a:rPr lang="ko-KR" altLang="en-US" sz="1500" dirty="0"/>
              <a:t>행</a:t>
            </a:r>
            <a:r>
              <a:rPr lang="en-US" altLang="ko-KR" sz="1500" dirty="0"/>
              <a:t>, 3</a:t>
            </a:r>
            <a:r>
              <a:rPr lang="ko-KR" altLang="en-US" sz="1500" dirty="0" smtClean="0"/>
              <a:t>열 </a:t>
            </a:r>
            <a:r>
              <a:rPr lang="en-US" altLang="ko-KR" sz="1500" dirty="0" smtClean="0"/>
              <a:t>float</a:t>
            </a:r>
            <a:r>
              <a:rPr lang="ko-KR" altLang="en-US" sz="1500" dirty="0" smtClean="0"/>
              <a:t>형으로 선언</a:t>
            </a:r>
            <a:r>
              <a:rPr lang="en-US" altLang="ko-KR" sz="1500" dirty="0" smtClean="0"/>
              <a:t>, </a:t>
            </a:r>
          </a:p>
          <a:p>
            <a:pPr algn="ctr"/>
            <a:r>
              <a:rPr lang="ko-KR" altLang="en-US" sz="1500" dirty="0" smtClean="0"/>
              <a:t>변수로 원소 값 초기화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소수점 일부 소실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0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mtClean="0"/>
              <a:t>크기가 작은 행렬을 위한 템플릿 클래스</a:t>
            </a:r>
            <a:endParaRPr lang="en-US" altLang="ko-KR" smtClean="0"/>
          </a:p>
          <a:p>
            <a:pPr lvl="1"/>
            <a:r>
              <a:rPr lang="ko-KR" altLang="en-US" smtClean="0"/>
              <a:t>클래스 이름과 </a:t>
            </a:r>
            <a:r>
              <a:rPr lang="en-US" altLang="ko-KR" smtClean="0"/>
              <a:t>‘&lt;’ </a:t>
            </a:r>
            <a:r>
              <a:rPr lang="ko-KR" altLang="en-US" smtClean="0"/>
              <a:t>와 </a:t>
            </a:r>
            <a:r>
              <a:rPr lang="en-US" altLang="ko-KR" smtClean="0"/>
              <a:t>‘&gt;’ </a:t>
            </a:r>
            <a:r>
              <a:rPr lang="ko-KR" altLang="en-US" smtClean="0"/>
              <a:t>안에 행렬의 자료형</a:t>
            </a:r>
            <a:r>
              <a:rPr lang="en-US" altLang="ko-KR" smtClean="0"/>
              <a:t>, </a:t>
            </a:r>
            <a:r>
              <a:rPr lang="ko-KR" altLang="en-US" smtClean="0"/>
              <a:t>행수</a:t>
            </a:r>
            <a:r>
              <a:rPr lang="en-US" altLang="ko-KR" smtClean="0"/>
              <a:t>, </a:t>
            </a:r>
            <a:r>
              <a:rPr lang="ko-KR" altLang="en-US" smtClean="0"/>
              <a:t>열수 지정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간결 선언 방식 지원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3.2.4 Matx </a:t>
            </a:r>
            <a:r>
              <a:rPr lang="ko-KR" altLang="en-US" smtClean="0"/>
              <a:t>클래스를 이용한 초기화</a:t>
            </a:r>
            <a:endParaRPr lang="ko-KR" alt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33" y="1303784"/>
            <a:ext cx="4388895" cy="498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3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3.2.4 Matx </a:t>
            </a:r>
            <a:r>
              <a:rPr lang="ko-KR" altLang="en-US" smtClean="0"/>
              <a:t>클래스를 이용한 초기화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39551" y="692696"/>
            <a:ext cx="6979031" cy="6329188"/>
            <a:chOff x="461963" y="542448"/>
            <a:chExt cx="8220075" cy="7911485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2"/>
            <a:stretch/>
          </p:blipFill>
          <p:spPr bwMode="auto">
            <a:xfrm>
              <a:off x="461963" y="542448"/>
              <a:ext cx="8220075" cy="5863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03"/>
            <a:stretch/>
          </p:blipFill>
          <p:spPr bwMode="auto">
            <a:xfrm>
              <a:off x="467544" y="6165304"/>
              <a:ext cx="8124825" cy="2288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130553" y="1484784"/>
            <a:ext cx="1585463" cy="514800"/>
          </a:xfrm>
          <a:prstGeom prst="wedgeRoundRectCallout">
            <a:avLst>
              <a:gd name="adj1" fmla="val -51235"/>
              <a:gd name="adj2" fmla="val 1571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/>
              <a:t>Matx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객체 </a:t>
            </a:r>
            <a:r>
              <a:rPr lang="ko-KR" altLang="en-US" sz="1500" dirty="0"/>
              <a:t>선언과 동시에 </a:t>
            </a:r>
            <a:r>
              <a:rPr lang="ko-KR" altLang="en-US" sz="1500" dirty="0" smtClean="0"/>
              <a:t>원소 초기화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461902" y="4301521"/>
            <a:ext cx="1918410" cy="351615"/>
          </a:xfrm>
          <a:prstGeom prst="wedgeRoundRectCallout">
            <a:avLst>
              <a:gd name="adj1" fmla="val -50142"/>
              <a:gd name="adj2" fmla="val 123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Matx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원소 접근 방법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_x348166880" descr="EMB00002cf8560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31515"/>
            <a:ext cx="402095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5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smtClean="0"/>
              <a:t>Mat </a:t>
            </a:r>
            <a:r>
              <a:rPr lang="ko-KR" altLang="en-US" smtClean="0"/>
              <a:t>객체 선언시 정보</a:t>
            </a:r>
            <a:endParaRPr lang="en-US" altLang="ko-KR" smtClean="0"/>
          </a:p>
          <a:p>
            <a:pPr lvl="1"/>
            <a:r>
              <a:rPr lang="ko-KR" altLang="en-US" smtClean="0"/>
              <a:t>해당 객체의 멤버 변수들에 저장</a:t>
            </a:r>
            <a:endParaRPr lang="en-US" altLang="ko-KR" smtClean="0"/>
          </a:p>
          <a:p>
            <a:pPr lvl="1"/>
            <a:r>
              <a:rPr lang="en-US" altLang="ko-KR" smtClean="0"/>
              <a:t>Mat </a:t>
            </a:r>
            <a:r>
              <a:rPr lang="ko-KR" altLang="en-US" smtClean="0"/>
              <a:t>클래스의 내부 메서드를 통해 정보 확인 가능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3.2.5 Mat </a:t>
            </a:r>
            <a:r>
              <a:rPr lang="ko-KR" altLang="en-US" smtClean="0"/>
              <a:t>클래스의 다양한 속성</a:t>
            </a:r>
            <a:endParaRPr lang="ko-KR" altLang="en-US" dirty="0"/>
          </a:p>
        </p:txBody>
      </p:sp>
      <p:pic>
        <p:nvPicPr>
          <p:cNvPr id="35843" name="_x347101944" descr="EMB00002cf856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6915137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82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3.2.5 Mat </a:t>
            </a:r>
            <a:r>
              <a:rPr lang="ko-KR" altLang="en-US" smtClean="0"/>
              <a:t>클래스의 다양한 속성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40879"/>
            <a:ext cx="7039859" cy="570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22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11" y="548952"/>
            <a:ext cx="6961717" cy="657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3.2.5 Mat </a:t>
            </a:r>
            <a:r>
              <a:rPr lang="ko-KR" altLang="en-US" smtClean="0"/>
              <a:t>클래스의 다양한 속성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347864" y="1602063"/>
            <a:ext cx="1918410" cy="386777"/>
          </a:xfrm>
          <a:prstGeom prst="wedgeRoundRectCallout">
            <a:avLst>
              <a:gd name="adj1" fmla="val -83532"/>
              <a:gd name="adj2" fmla="val 1233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/>
              <a:t>4</a:t>
            </a:r>
            <a:r>
              <a:rPr lang="ko-KR" altLang="en-US" sz="1500" dirty="0" smtClean="0"/>
              <a:t>행</a:t>
            </a:r>
            <a:r>
              <a:rPr lang="en-US" altLang="ko-KR" sz="1500" dirty="0"/>
              <a:t>, </a:t>
            </a:r>
            <a:r>
              <a:rPr lang="en-US" altLang="ko-KR" sz="1500" dirty="0" smtClean="0"/>
              <a:t>3</a:t>
            </a:r>
            <a:r>
              <a:rPr lang="ko-KR" altLang="en-US" sz="1500" dirty="0" smtClean="0"/>
              <a:t>열 </a:t>
            </a:r>
            <a:r>
              <a:rPr lang="en-US" altLang="ko-KR" sz="1500" dirty="0" smtClean="0"/>
              <a:t>3</a:t>
            </a:r>
            <a:r>
              <a:rPr lang="ko-KR" altLang="en-US" sz="1500" dirty="0" smtClean="0"/>
              <a:t>채널 </a:t>
            </a:r>
            <a:r>
              <a:rPr lang="en-US" altLang="ko-KR" sz="1500" dirty="0" smtClean="0"/>
              <a:t>float </a:t>
            </a:r>
            <a:r>
              <a:rPr lang="ko-KR" altLang="en-US" sz="1500" dirty="0" smtClean="0"/>
              <a:t>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891" name="_x348166800" descr="EMB00002cf856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82" y="-27384"/>
            <a:ext cx="404667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364088" y="2636912"/>
            <a:ext cx="2880319" cy="864096"/>
            <a:chOff x="5364088" y="2636912"/>
            <a:chExt cx="2880319" cy="864096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6500398" y="3149393"/>
              <a:ext cx="1744009" cy="351615"/>
            </a:xfrm>
            <a:prstGeom prst="wedgeRoundRectCallout">
              <a:avLst>
                <a:gd name="adj1" fmla="val -104411"/>
                <a:gd name="adj2" fmla="val -7337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행렬 차원</a:t>
              </a:r>
              <a:r>
                <a:rPr lang="en-US" altLang="ko-KR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행</a:t>
              </a:r>
              <a:r>
                <a:rPr lang="en-US" altLang="ko-KR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열</a:t>
              </a:r>
              <a:r>
                <a:rPr lang="en-US" altLang="ko-KR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크기 </a:t>
              </a:r>
              <a:endPara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오른쪽 중괄호 3"/>
            <p:cNvSpPr/>
            <p:nvPr/>
          </p:nvSpPr>
          <p:spPr>
            <a:xfrm>
              <a:off x="5364088" y="2636912"/>
              <a:ext cx="180000" cy="864096"/>
            </a:xfrm>
            <a:prstGeom prst="rightBrac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모서리가 둥근 사각형 설명선 11"/>
          <p:cNvSpPr/>
          <p:nvPr/>
        </p:nvSpPr>
        <p:spPr>
          <a:xfrm>
            <a:off x="6498985" y="3933056"/>
            <a:ext cx="1310300" cy="386777"/>
          </a:xfrm>
          <a:prstGeom prst="wedgeRoundRectCallout">
            <a:avLst>
              <a:gd name="adj1" fmla="val -220624"/>
              <a:gd name="adj2" fmla="val -4882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원소 개수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3.2.6 Mat </a:t>
            </a:r>
            <a:r>
              <a:rPr lang="ko-KR" altLang="en-US" smtClean="0"/>
              <a:t>클래스의 할당</a:t>
            </a:r>
            <a:r>
              <a:rPr lang="en-US" altLang="ko-KR" smtClean="0"/>
              <a:t>(=) </a:t>
            </a:r>
            <a:r>
              <a:rPr lang="ko-KR" altLang="en-US" smtClean="0"/>
              <a:t>연산자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800225"/>
            <a:ext cx="81915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0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4009" y="993775"/>
            <a:ext cx="5302369" cy="540067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3.2.6 Mat </a:t>
            </a:r>
            <a:r>
              <a:rPr lang="ko-KR" altLang="en-US" smtClean="0"/>
              <a:t>클래스의 할당</a:t>
            </a:r>
            <a:r>
              <a:rPr lang="en-US" altLang="ko-KR" smtClean="0"/>
              <a:t>(=) </a:t>
            </a:r>
            <a:r>
              <a:rPr lang="ko-KR" altLang="en-US" smtClean="0"/>
              <a:t>연산자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11008" y="3592182"/>
            <a:ext cx="1918410" cy="566280"/>
          </a:xfrm>
          <a:prstGeom prst="wedgeRoundRectCallout">
            <a:avLst>
              <a:gd name="adj1" fmla="val -83535"/>
              <a:gd name="adj2" fmla="val -406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/>
              <a:t>m2 </a:t>
            </a:r>
            <a:r>
              <a:rPr lang="ko-KR" altLang="en-US" sz="1500" dirty="0" smtClean="0"/>
              <a:t>행렬 </a:t>
            </a:r>
            <a:r>
              <a:rPr lang="ko-KR" altLang="en-US" sz="1500" dirty="0"/>
              <a:t>각 원소에서 </a:t>
            </a:r>
            <a:r>
              <a:rPr lang="en-US" altLang="ko-KR" sz="1500" dirty="0"/>
              <a:t>6</a:t>
            </a:r>
            <a:r>
              <a:rPr lang="ko-KR" altLang="en-US" sz="1500" dirty="0"/>
              <a:t>을 뺀 </a:t>
            </a:r>
            <a:r>
              <a:rPr lang="ko-KR" altLang="en-US" sz="1500" dirty="0" smtClean="0"/>
              <a:t>행렬 생성</a:t>
            </a:r>
            <a:r>
              <a:rPr lang="en-US" altLang="ko-KR" sz="1500" dirty="0" smtClean="0"/>
              <a:t>, </a:t>
            </a:r>
            <a:r>
              <a:rPr lang="en-US" altLang="ko-KR" sz="1500" dirty="0"/>
              <a:t>m4 </a:t>
            </a:r>
            <a:r>
              <a:rPr lang="ko-KR" altLang="en-US" sz="1500" dirty="0"/>
              <a:t>행렬에 </a:t>
            </a:r>
            <a:r>
              <a:rPr lang="ko-KR" altLang="en-US" sz="1500" dirty="0" smtClean="0"/>
              <a:t>할당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652120" y="5100485"/>
            <a:ext cx="2110251" cy="753719"/>
          </a:xfrm>
          <a:prstGeom prst="wedgeRoundRectCallout">
            <a:avLst>
              <a:gd name="adj1" fmla="val -186270"/>
              <a:gd name="adj2" fmla="val 845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/>
              <a:t>행렬의 모든 </a:t>
            </a:r>
            <a:r>
              <a:rPr lang="ko-KR" altLang="en-US" sz="1500" dirty="0" smtClean="0"/>
              <a:t>원소 </a:t>
            </a:r>
            <a:r>
              <a:rPr lang="en-US" altLang="ko-KR" sz="1500" dirty="0"/>
              <a:t>100</a:t>
            </a:r>
            <a:r>
              <a:rPr lang="ko-KR" altLang="en-US" sz="1500" dirty="0"/>
              <a:t>으로 </a:t>
            </a:r>
            <a:r>
              <a:rPr lang="ko-KR" altLang="en-US" sz="1500" dirty="0" smtClean="0"/>
              <a:t>변경</a:t>
            </a:r>
            <a:r>
              <a:rPr lang="en-US" altLang="ko-KR" sz="1500" dirty="0" smtClean="0"/>
              <a:t>. </a:t>
            </a:r>
          </a:p>
          <a:p>
            <a:pPr algn="ctr"/>
            <a:r>
              <a:rPr lang="en-US" altLang="ko-KR" sz="1500" dirty="0" smtClean="0"/>
              <a:t>m5 </a:t>
            </a:r>
            <a:r>
              <a:rPr lang="ko-KR" altLang="en-US" sz="1500" dirty="0"/>
              <a:t>행렬이 </a:t>
            </a:r>
            <a:r>
              <a:rPr lang="en-US" altLang="ko-KR" sz="1500" dirty="0"/>
              <a:t>m1 </a:t>
            </a:r>
            <a:r>
              <a:rPr lang="ko-KR" altLang="en-US" sz="1500" dirty="0"/>
              <a:t>행렬을 </a:t>
            </a:r>
            <a:r>
              <a:rPr lang="ko-KR" altLang="en-US" sz="1500" dirty="0" smtClean="0"/>
              <a:t>공유하기에 </a:t>
            </a:r>
            <a:r>
              <a:rPr lang="en-US" altLang="ko-KR" sz="1500" dirty="0"/>
              <a:t>m1 </a:t>
            </a:r>
            <a:r>
              <a:rPr lang="ko-KR" altLang="en-US" sz="1500" dirty="0"/>
              <a:t>행렬의 원소도 같이 </a:t>
            </a:r>
            <a:r>
              <a:rPr lang="ko-KR" altLang="en-US" sz="1500" dirty="0" smtClean="0"/>
              <a:t>변경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_x347102104" descr="EMB00002cf856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-8881"/>
            <a:ext cx="3744416" cy="366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5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3.2.7 Mat </a:t>
            </a:r>
            <a:r>
              <a:rPr lang="ko-KR" altLang="en-US" smtClean="0"/>
              <a:t>클래스의 크기 및 형태 변경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27584" y="836712"/>
            <a:ext cx="7200800" cy="6021288"/>
            <a:chOff x="251520" y="205691"/>
            <a:chExt cx="8248650" cy="7148006"/>
          </a:xfrm>
        </p:grpSpPr>
        <p:pic>
          <p:nvPicPr>
            <p:cNvPr id="4096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5"/>
            <a:stretch/>
          </p:blipFill>
          <p:spPr bwMode="auto">
            <a:xfrm>
              <a:off x="251520" y="205691"/>
              <a:ext cx="8248650" cy="2263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276872"/>
              <a:ext cx="8210550" cy="507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689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3.1.1 Point_ </a:t>
            </a:r>
            <a:r>
              <a:rPr lang="ko-KR" altLang="en-US" dirty="0"/>
              <a:t>클래스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"/>
          <a:stretch/>
        </p:blipFill>
        <p:spPr bwMode="auto">
          <a:xfrm>
            <a:off x="1132408" y="980728"/>
            <a:ext cx="7514821" cy="583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18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3.2.7 Mat </a:t>
            </a:r>
            <a:r>
              <a:rPr lang="ko-KR" altLang="en-US" smtClean="0"/>
              <a:t>클래스의 크기 및 형태 변경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0728"/>
            <a:ext cx="7704856" cy="534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103354" y="1509868"/>
            <a:ext cx="1744009" cy="622908"/>
          </a:xfrm>
          <a:prstGeom prst="wedgeRoundRectCallout">
            <a:avLst>
              <a:gd name="adj1" fmla="val -114242"/>
              <a:gd name="adj2" fmla="val 1793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행</a:t>
            </a:r>
            <a:r>
              <a:rPr lang="en-US" altLang="ko-KR" sz="1600" dirty="0"/>
              <a:t>, 4</a:t>
            </a:r>
            <a:r>
              <a:rPr lang="ko-KR" altLang="en-US" sz="1600" dirty="0" smtClean="0"/>
              <a:t>열 행렬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uchar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선언하고</a:t>
            </a:r>
            <a:r>
              <a:rPr lang="en-US" altLang="ko-KR" sz="1600" dirty="0"/>
              <a:t>, </a:t>
            </a:r>
            <a:r>
              <a:rPr lang="ko-KR" altLang="en-US" sz="1600" dirty="0"/>
              <a:t>각 원소 </a:t>
            </a:r>
            <a:r>
              <a:rPr lang="ko-KR" altLang="en-US" sz="1600" dirty="0" smtClean="0"/>
              <a:t>값 </a:t>
            </a:r>
            <a:r>
              <a:rPr lang="ko-KR" altLang="en-US" sz="1600" dirty="0"/>
              <a:t>초기화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-36512" y="2708920"/>
            <a:ext cx="1918410" cy="566280"/>
          </a:xfrm>
          <a:prstGeom prst="wedgeRoundRectCallout">
            <a:avLst>
              <a:gd name="adj1" fmla="val 69829"/>
              <a:gd name="adj2" fmla="val 1506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/>
              <a:t>행렬의 행수 </a:t>
            </a:r>
            <a:r>
              <a:rPr lang="en-US" altLang="ko-KR" sz="1600" dirty="0"/>
              <a:t>1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변경 </a:t>
            </a:r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ko-KR" altLang="en-US" sz="1600" dirty="0" smtClean="0"/>
              <a:t>행렬이 </a:t>
            </a:r>
            <a:r>
              <a:rPr lang="en-US" altLang="ko-KR" sz="1600" dirty="0"/>
              <a:t>2</a:t>
            </a:r>
            <a:r>
              <a:rPr lang="ko-KR" altLang="en-US" sz="1600" dirty="0"/>
              <a:t>행에서 </a:t>
            </a:r>
            <a:r>
              <a:rPr lang="en-US" altLang="ko-KR" sz="1600" dirty="0"/>
              <a:t>1</a:t>
            </a:r>
            <a:r>
              <a:rPr lang="ko-KR" altLang="en-US" sz="1600" dirty="0" smtClean="0"/>
              <a:t>행으로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975358" y="3429000"/>
            <a:ext cx="2592288" cy="998328"/>
          </a:xfrm>
          <a:prstGeom prst="wedgeRoundRectCallout">
            <a:avLst>
              <a:gd name="adj1" fmla="val -157995"/>
              <a:gd name="adj2" fmla="val 5932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ko-KR" altLang="en-US" sz="1600" dirty="0" smtClean="0"/>
              <a:t>행수 </a:t>
            </a:r>
            <a:r>
              <a:rPr lang="en-US" altLang="ko-KR" sz="1600" dirty="0"/>
              <a:t>3</a:t>
            </a:r>
            <a:r>
              <a:rPr lang="ko-KR" altLang="en-US" sz="1600" dirty="0"/>
              <a:t>으로 </a:t>
            </a:r>
            <a:r>
              <a:rPr lang="ko-KR" altLang="en-US" sz="1600" dirty="0" smtClean="0"/>
              <a:t>변경</a:t>
            </a:r>
            <a:r>
              <a:rPr lang="en-US" altLang="ko-KR" sz="1600" dirty="0" smtClean="0">
                <a:sym typeface="Wingdings" panose="05000000000000000000" pitchFamily="2" charset="2"/>
              </a:rPr>
              <a:t></a:t>
            </a:r>
            <a:r>
              <a:rPr lang="en-US" altLang="ko-KR" sz="1600" dirty="0" smtClean="0"/>
              <a:t>1</a:t>
            </a:r>
            <a:r>
              <a:rPr lang="ko-KR" altLang="en-US" sz="1600" dirty="0"/>
              <a:t>행에서 </a:t>
            </a:r>
            <a:r>
              <a:rPr lang="en-US" altLang="ko-KR" sz="1600" dirty="0"/>
              <a:t>3</a:t>
            </a:r>
            <a:r>
              <a:rPr lang="ko-KR" altLang="en-US" sz="1600" dirty="0"/>
              <a:t>행으로 </a:t>
            </a:r>
            <a:r>
              <a:rPr lang="ko-KR" altLang="en-US" sz="1600" dirty="0" smtClean="0"/>
              <a:t>증가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추가된 행의 </a:t>
            </a:r>
            <a:r>
              <a:rPr lang="ko-KR" altLang="en-US" sz="1600" dirty="0" err="1" smtClean="0"/>
              <a:t>원소값</a:t>
            </a:r>
            <a:r>
              <a:rPr lang="ko-KR" altLang="en-US" sz="1600" dirty="0" smtClean="0"/>
              <a:t> 미지정시 디버그 </a:t>
            </a:r>
            <a:r>
              <a:rPr lang="ko-KR" altLang="en-US" sz="1600" dirty="0"/>
              <a:t>모드와 </a:t>
            </a:r>
            <a:r>
              <a:rPr lang="ko-KR" altLang="en-US" sz="1600" dirty="0" err="1"/>
              <a:t>릴리즈</a:t>
            </a:r>
            <a:r>
              <a:rPr lang="ko-KR" altLang="en-US" sz="1600" dirty="0"/>
              <a:t> 모드에서 다른 값으로 </a:t>
            </a:r>
            <a:r>
              <a:rPr lang="ko-KR" altLang="en-US" sz="1600" dirty="0" smtClean="0"/>
              <a:t>지정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0" y="5229200"/>
            <a:ext cx="1770567" cy="825065"/>
          </a:xfrm>
          <a:prstGeom prst="wedgeRoundRectCallout">
            <a:avLst>
              <a:gd name="adj1" fmla="val 84083"/>
              <a:gd name="adj2" fmla="val -642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ko-KR" altLang="en-US" sz="1600" dirty="0"/>
              <a:t>행수를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행으로 변경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추가된 </a:t>
            </a:r>
            <a:r>
              <a:rPr lang="ko-KR" altLang="en-US" sz="1600" dirty="0" smtClean="0"/>
              <a:t>행의 </a:t>
            </a:r>
            <a:r>
              <a:rPr lang="ko-KR" altLang="en-US" sz="1600" dirty="0" err="1" smtClean="0"/>
              <a:t>원소값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50 </a:t>
            </a:r>
            <a:r>
              <a:rPr lang="ko-KR" altLang="en-US" sz="1600" dirty="0" smtClean="0"/>
              <a:t>지정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3.2.7 Mat </a:t>
            </a:r>
            <a:r>
              <a:rPr lang="ko-KR" altLang="en-US" smtClean="0"/>
              <a:t>클래스의 크기 및 형태 변경</a:t>
            </a:r>
            <a:endParaRPr lang="ko-KR" altLang="en-US" dirty="0"/>
          </a:p>
        </p:txBody>
      </p:sp>
      <p:pic>
        <p:nvPicPr>
          <p:cNvPr id="43011" name="_x348166880" descr="EMB00002cf856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412776"/>
            <a:ext cx="714215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7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3.2.7 Mat </a:t>
            </a:r>
            <a:r>
              <a:rPr lang="ko-KR" altLang="en-US" smtClean="0"/>
              <a:t>클래스의 크기 및 형태 변경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82912" y="620688"/>
            <a:ext cx="6769408" cy="6408712"/>
            <a:chOff x="682912" y="620688"/>
            <a:chExt cx="6769408" cy="6408712"/>
          </a:xfrm>
        </p:grpSpPr>
        <p:grpSp>
          <p:nvGrpSpPr>
            <p:cNvPr id="4" name="그룹 3"/>
            <p:cNvGrpSpPr/>
            <p:nvPr/>
          </p:nvGrpSpPr>
          <p:grpSpPr>
            <a:xfrm>
              <a:off x="683568" y="620688"/>
              <a:ext cx="6768752" cy="6408712"/>
              <a:chOff x="539552" y="1700808"/>
              <a:chExt cx="8191500" cy="8179271"/>
            </a:xfrm>
          </p:grpSpPr>
          <p:pic>
            <p:nvPicPr>
              <p:cNvPr id="4403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1700808"/>
                <a:ext cx="8191500" cy="2857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1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4365104"/>
                <a:ext cx="8115300" cy="5514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" name="Picture 2"/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33" r="93616"/>
            <a:stretch/>
          </p:blipFill>
          <p:spPr bwMode="auto">
            <a:xfrm>
              <a:off x="682912" y="2636912"/>
              <a:ext cx="437742" cy="4111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모서리가 둥근 사각형 설명선 8"/>
          <p:cNvSpPr/>
          <p:nvPr/>
        </p:nvSpPr>
        <p:spPr>
          <a:xfrm>
            <a:off x="4067944" y="1134528"/>
            <a:ext cx="1585463" cy="566280"/>
          </a:xfrm>
          <a:prstGeom prst="wedgeRoundRectCallout">
            <a:avLst>
              <a:gd name="adj1" fmla="val -92701"/>
              <a:gd name="adj2" fmla="val 1084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정보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콘솔창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출력 함수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312663" y="3941481"/>
            <a:ext cx="611265" cy="351615"/>
          </a:xfrm>
          <a:prstGeom prst="wedgeRoundRectCallout">
            <a:avLst>
              <a:gd name="adj1" fmla="val -92701"/>
              <a:gd name="adj2" fmla="val 1084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960735" y="4437112"/>
            <a:ext cx="611265" cy="351615"/>
          </a:xfrm>
          <a:prstGeom prst="wedgeRoundRectCallout">
            <a:avLst>
              <a:gd name="adj1" fmla="val -169414"/>
              <a:gd name="adj2" fmla="val 450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8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3.2.7 Mat </a:t>
            </a:r>
            <a:r>
              <a:rPr lang="ko-KR" altLang="en-US" smtClean="0"/>
              <a:t>클래스의 크기 및 형태 변경</a:t>
            </a:r>
            <a:endParaRPr lang="ko-KR" altLang="en-US" dirty="0"/>
          </a:p>
        </p:txBody>
      </p:sp>
      <p:pic>
        <p:nvPicPr>
          <p:cNvPr id="45057" name="_x347102024" descr="EMB00002cf856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495691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영상처리시 원본 행렬 복사 빈번히 발생</a:t>
            </a:r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3.2.8 Mat </a:t>
            </a:r>
            <a:r>
              <a:rPr lang="ko-KR" altLang="en-US" smtClean="0"/>
              <a:t>복사 및 자료형 변환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50" y="1988840"/>
            <a:ext cx="718133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8" y="548683"/>
            <a:ext cx="7380000" cy="65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3.2.8 Mat </a:t>
            </a:r>
            <a:r>
              <a:rPr lang="ko-KR" altLang="en-US" smtClean="0"/>
              <a:t>복사 및 자료형 변환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994649" y="2668815"/>
            <a:ext cx="1585463" cy="386777"/>
            <a:chOff x="3994649" y="2668815"/>
            <a:chExt cx="1585463" cy="386777"/>
          </a:xfrm>
        </p:grpSpPr>
        <p:sp>
          <p:nvSpPr>
            <p:cNvPr id="7" name="모서리가 둥근 사각형 설명선 6"/>
            <p:cNvSpPr/>
            <p:nvPr/>
          </p:nvSpPr>
          <p:spPr>
            <a:xfrm>
              <a:off x="3994649" y="2668815"/>
              <a:ext cx="1585463" cy="386777"/>
            </a:xfrm>
            <a:prstGeom prst="wedgeRoundRectCallout">
              <a:avLst>
                <a:gd name="adj1" fmla="val -94919"/>
                <a:gd name="adj2" fmla="val 838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행렬 초기화에 사용될 배열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3994649" y="2668815"/>
              <a:ext cx="1585463" cy="386777"/>
            </a:xfrm>
            <a:prstGeom prst="wedgeRoundRectCallout">
              <a:avLst>
                <a:gd name="adj1" fmla="val -97877"/>
                <a:gd name="adj2" fmla="val 21449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행렬 초기화에 사용될 배열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3805718" y="3573016"/>
            <a:ext cx="1918410" cy="386777"/>
          </a:xfrm>
          <a:prstGeom prst="wedgeRoundRectCallout">
            <a:avLst>
              <a:gd name="adj1" fmla="val -93233"/>
              <a:gd name="adj2" fmla="val 841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복사후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733710" y="4221088"/>
            <a:ext cx="1918410" cy="386777"/>
          </a:xfrm>
          <a:prstGeom prst="wedgeRoundRectCallout">
            <a:avLst>
              <a:gd name="adj1" fmla="val -115842"/>
              <a:gd name="adj2" fmla="val 538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복사후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125748" y="5269590"/>
            <a:ext cx="3398580" cy="319650"/>
          </a:xfrm>
          <a:prstGeom prst="wedgeRoundRectCallout">
            <a:avLst>
              <a:gd name="adj1" fmla="val -82554"/>
              <a:gd name="adj2" fmla="val -1501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uchar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행렬로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형변환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에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3.2.8 Mat </a:t>
            </a:r>
            <a:r>
              <a:rPr lang="ko-KR" altLang="en-US" smtClean="0"/>
              <a:t>복사 및 자료형 변환</a:t>
            </a:r>
            <a:endParaRPr lang="ko-KR" altLang="en-US" dirty="0"/>
          </a:p>
        </p:txBody>
      </p:sp>
      <p:pic>
        <p:nvPicPr>
          <p:cNvPr id="16385" name="_x110113592" descr="EMB0000062457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44824"/>
            <a:ext cx="515951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9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3.3.1 vector </a:t>
            </a:r>
            <a:r>
              <a:rPr lang="ko-KR" altLang="en-US" smtClean="0"/>
              <a:t>클래스의 초기화</a:t>
            </a:r>
            <a:endParaRPr lang="en-US" altLang="ko-KR" smtClean="0"/>
          </a:p>
          <a:p>
            <a:r>
              <a:rPr lang="en-US" altLang="ko-KR" smtClean="0"/>
              <a:t>3.3.2 vector </a:t>
            </a:r>
            <a:r>
              <a:rPr lang="ko-KR" altLang="en-US" smtClean="0"/>
              <a:t>클래스의 사용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3.3 </a:t>
            </a:r>
            <a:r>
              <a:rPr lang="ko-KR" altLang="en-US" smtClean="0"/>
              <a:t>벡터</a:t>
            </a:r>
            <a:r>
              <a:rPr lang="en-US" altLang="ko-KR" smtClean="0"/>
              <a:t>(std::vector)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5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548680"/>
            <a:ext cx="6048000" cy="4464496"/>
            <a:chOff x="251520" y="548680"/>
            <a:chExt cx="8280920" cy="5689748"/>
          </a:xfrm>
        </p:grpSpPr>
        <p:pic>
          <p:nvPicPr>
            <p:cNvPr id="675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548680"/>
              <a:ext cx="8181975" cy="206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8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1" b="67188"/>
            <a:stretch/>
          </p:blipFill>
          <p:spPr bwMode="auto">
            <a:xfrm>
              <a:off x="274264" y="2564007"/>
              <a:ext cx="8258176" cy="3674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3.3 </a:t>
            </a:r>
            <a:r>
              <a:rPr lang="ko-KR" altLang="en-US" smtClean="0"/>
              <a:t>벡터</a:t>
            </a:r>
            <a:r>
              <a:rPr lang="en-US" altLang="ko-KR" smtClean="0"/>
              <a:t>(std::vector)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24743"/>
            <a:ext cx="6071842" cy="57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77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3.3.1 vector </a:t>
            </a:r>
            <a:r>
              <a:rPr lang="ko-KR" altLang="en-US" smtClean="0"/>
              <a:t>클래스의 초기화</a:t>
            </a:r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6" y="692695"/>
            <a:ext cx="6768753" cy="654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-36512" y="1360401"/>
            <a:ext cx="1310300" cy="566280"/>
          </a:xfrm>
          <a:prstGeom prst="wedgeRoundRectCallout">
            <a:avLst>
              <a:gd name="adj1" fmla="val 141482"/>
              <a:gd name="adj2" fmla="val 1286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>
                <a:solidFill>
                  <a:schemeClr val="accent2">
                    <a:lumMod val="50000"/>
                  </a:schemeClr>
                </a:solidFill>
              </a:rPr>
              <a:t>Point 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</a:rPr>
              <a:t>객체를 원소로 갖는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</a:rPr>
              <a:t>벡터 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</a:rPr>
              <a:t>선언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-52535" y="2862720"/>
            <a:ext cx="1918410" cy="566280"/>
          </a:xfrm>
          <a:prstGeom prst="wedgeRoundRectCallout">
            <a:avLst>
              <a:gd name="adj1" fmla="val 99756"/>
              <a:gd name="adj2" fmla="val 761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>
                <a:solidFill>
                  <a:schemeClr val="accent2">
                    <a:lumMod val="50000"/>
                  </a:schemeClr>
                </a:solidFill>
              </a:rPr>
              <a:t>float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</a:rPr>
              <a:t>형 원소 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</a:rPr>
              <a:t>갖는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</a:rPr>
              <a:t>벡터 선언</a:t>
            </a:r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</a:p>
          <a:p>
            <a:pPr algn="ctr"/>
            <a:r>
              <a:rPr lang="en-US" altLang="ko-KR" sz="15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</a:rPr>
              <a:t>개 원소에 </a:t>
            </a:r>
            <a:r>
              <a:rPr lang="en-US" altLang="ko-KR" sz="1500" dirty="0">
                <a:solidFill>
                  <a:schemeClr val="accent2">
                    <a:lumMod val="50000"/>
                  </a:schemeClr>
                </a:solidFill>
              </a:rPr>
              <a:t>9.25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</a:rPr>
              <a:t>로 초기화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_x348607416" descr="EMB00002cf856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814" y="1628800"/>
            <a:ext cx="4874698" cy="177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6373296" y="4077072"/>
            <a:ext cx="894953" cy="386777"/>
          </a:xfrm>
          <a:prstGeom prst="wedgeRoundRectCallout">
            <a:avLst>
              <a:gd name="adj1" fmla="val -177822"/>
              <a:gd name="adj2" fmla="val 1126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배열 개수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22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연산 방식 </a:t>
            </a:r>
            <a:r>
              <a:rPr lang="en-US" altLang="ko-KR" smtClean="0"/>
              <a:t>– element-wise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smtClean="0"/>
              <a:t>3.1.1 Point_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30116" y="2212989"/>
            <a:ext cx="1850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Point_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객체간 덧셈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17143" y="2051556"/>
            <a:ext cx="2859501" cy="661421"/>
            <a:chOff x="2228190" y="1374110"/>
            <a:chExt cx="2859501" cy="661421"/>
          </a:xfrm>
        </p:grpSpPr>
        <p:cxnSp>
          <p:nvCxnSpPr>
            <p:cNvPr id="9" name="꺾인 연결선 8"/>
            <p:cNvCxnSpPr/>
            <p:nvPr/>
          </p:nvCxnSpPr>
          <p:spPr>
            <a:xfrm rot="5400000" flipH="1" flipV="1">
              <a:off x="3013943" y="1081531"/>
              <a:ext cx="804" cy="1008000"/>
            </a:xfrm>
            <a:prstGeom prst="bentConnector3">
              <a:avLst>
                <a:gd name="adj1" fmla="val 24386318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228190" y="1513925"/>
              <a:ext cx="2859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 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3  , 4  </a:t>
              </a:r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+ ( 5  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7 )  = (8, 11)</a:t>
              </a:r>
              <a:endPara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꺾인 연결선 10"/>
            <p:cNvCxnSpPr/>
            <p:nvPr/>
          </p:nvCxnSpPr>
          <p:spPr>
            <a:xfrm rot="16200000" flipH="1">
              <a:off x="3628385" y="726110"/>
              <a:ext cx="216000" cy="1512000"/>
            </a:xfrm>
            <a:prstGeom prst="bentConnector3">
              <a:avLst>
                <a:gd name="adj1" fmla="val -76678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/>
            <p:nvPr/>
          </p:nvCxnSpPr>
          <p:spPr>
            <a:xfrm rot="5400000" flipH="1" flipV="1">
              <a:off x="3400465" y="1286174"/>
              <a:ext cx="804" cy="1080000"/>
            </a:xfrm>
            <a:prstGeom prst="bentConnector3">
              <a:avLst>
                <a:gd name="adj1" fmla="val -26555846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/>
            <p:nvPr/>
          </p:nvCxnSpPr>
          <p:spPr>
            <a:xfrm rot="5400000" flipH="1" flipV="1">
              <a:off x="4011935" y="1276559"/>
              <a:ext cx="185944" cy="1332000"/>
            </a:xfrm>
            <a:prstGeom prst="bentConnector3">
              <a:avLst>
                <a:gd name="adj1" fmla="val -12294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2817143" y="4787860"/>
            <a:ext cx="2818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3  , 4 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== ( 5 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7 )  =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false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23602" y="4803249"/>
            <a:ext cx="105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비교 연산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2817143" y="4211796"/>
                <a:ext cx="28456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3  , 4 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( 5 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7 ) 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에러</a:t>
                </a: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143" y="4211796"/>
                <a:ext cx="2845651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713" t="-1166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778819" y="4227185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Point_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객체간 곱셈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0191" y="3412438"/>
            <a:ext cx="1810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스칼라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상수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곱셈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817143" y="3275692"/>
            <a:ext cx="2403222" cy="612047"/>
            <a:chOff x="2307315" y="2665491"/>
            <a:chExt cx="2403222" cy="612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/>
                <p:cNvSpPr/>
                <p:nvPr/>
              </p:nvSpPr>
              <p:spPr>
                <a:xfrm>
                  <a:off x="2307315" y="2780928"/>
                  <a:ext cx="24032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 </a:t>
                  </a:r>
                  <a:r>
                    <a:rPr lang="en-US" altLang="ko-KR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3  , 4  </a:t>
                  </a:r>
                  <a:r>
                    <a:rPr lang="en-US" altLang="ko-KR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ko-KR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5 = (15, 20) </a:t>
                  </a:r>
                  <a:endPara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315" y="2780928"/>
                  <a:ext cx="240322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030" t="-8333" r="-1523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꺾인 연결선 20"/>
            <p:cNvCxnSpPr/>
            <p:nvPr/>
          </p:nvCxnSpPr>
          <p:spPr>
            <a:xfrm rot="5400000" flipH="1" flipV="1">
              <a:off x="3023374" y="2384534"/>
              <a:ext cx="804" cy="936000"/>
            </a:xfrm>
            <a:prstGeom prst="bentConnector3">
              <a:avLst>
                <a:gd name="adj1" fmla="val 21424627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/>
            <p:nvPr/>
          </p:nvCxnSpPr>
          <p:spPr>
            <a:xfrm rot="5400000" flipH="1" flipV="1">
              <a:off x="3221414" y="2772654"/>
              <a:ext cx="804" cy="612000"/>
            </a:xfrm>
            <a:prstGeom prst="bentConnector3">
              <a:avLst>
                <a:gd name="adj1" fmla="val -2537102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/>
            <p:nvPr/>
          </p:nvCxnSpPr>
          <p:spPr>
            <a:xfrm rot="16200000" flipH="1">
              <a:off x="3383936" y="2269491"/>
              <a:ext cx="216000" cy="1008000"/>
            </a:xfrm>
            <a:prstGeom prst="bentConnector3">
              <a:avLst>
                <a:gd name="adj1" fmla="val -76678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/>
            <p:nvPr/>
          </p:nvCxnSpPr>
          <p:spPr>
            <a:xfrm rot="5400000" flipH="1" flipV="1">
              <a:off x="3703213" y="2629538"/>
              <a:ext cx="180000" cy="1116000"/>
            </a:xfrm>
            <a:prstGeom prst="bentConnector3">
              <a:avLst>
                <a:gd name="adj1" fmla="val -122940"/>
              </a:avLst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5947747" y="2212989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(element-wise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방식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3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3.3.2 vector </a:t>
            </a:r>
            <a:r>
              <a:rPr lang="ko-KR" altLang="en-US" smtClean="0"/>
              <a:t>클래스의 사용</a:t>
            </a:r>
            <a:endParaRPr lang="ko-KR" altLang="en-US" dirty="0"/>
          </a:p>
        </p:txBody>
      </p:sp>
      <p:pic>
        <p:nvPicPr>
          <p:cNvPr id="70657" name="_x348607496" descr="EMB00002cf856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83965"/>
            <a:ext cx="6164655" cy="22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23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ko-KR" altLang="en-US" smtClean="0"/>
              <a:t>벡터 원소 접근 </a:t>
            </a:r>
            <a:r>
              <a:rPr lang="en-US" altLang="ko-KR" smtClean="0"/>
              <a:t>- </a:t>
            </a:r>
            <a:r>
              <a:rPr lang="ko-KR" altLang="en-US" smtClean="0"/>
              <a:t>배열처럼 첨자 연산자</a:t>
            </a:r>
            <a:r>
              <a:rPr lang="en-US" altLang="ko-KR" smtClean="0"/>
              <a:t>([])</a:t>
            </a:r>
            <a:r>
              <a:rPr lang="ko-KR" altLang="en-US" smtClean="0"/>
              <a:t> 이용</a:t>
            </a:r>
            <a:endParaRPr lang="en-US" altLang="ko-KR" smtClean="0"/>
          </a:p>
          <a:p>
            <a:pPr lvl="1"/>
            <a:r>
              <a:rPr lang="ko-KR" altLang="en-US" smtClean="0"/>
              <a:t>벡터 할당된 용량 확인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 smtClean="0"/>
              <a:t>vector::capacity()</a:t>
            </a:r>
          </a:p>
          <a:p>
            <a:pPr lvl="1"/>
            <a:r>
              <a:rPr lang="ko-KR" altLang="en-US" smtClean="0"/>
              <a:t>백터 메모리 확보 </a:t>
            </a:r>
            <a:r>
              <a:rPr lang="en-US" altLang="ko-KR" smtClean="0"/>
              <a:t>: vector::reserve()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3.3.2 vector </a:t>
            </a:r>
            <a:r>
              <a:rPr lang="ko-KR" altLang="en-US" smtClean="0"/>
              <a:t>클래스의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61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3.3.2 vector </a:t>
            </a:r>
            <a:r>
              <a:rPr lang="ko-KR" altLang="en-US" smtClean="0"/>
              <a:t>클래스의 사용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7"/>
          <a:stretch/>
        </p:blipFill>
        <p:spPr bwMode="auto">
          <a:xfrm>
            <a:off x="35496" y="620688"/>
            <a:ext cx="6408000" cy="355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2843808" y="1203345"/>
            <a:ext cx="1744009" cy="425455"/>
          </a:xfrm>
          <a:prstGeom prst="wedgeRoundRectCallout">
            <a:avLst>
              <a:gd name="adj1" fmla="val -36512"/>
              <a:gd name="adj2" fmla="val 1438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 정보 출력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원소값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830900" y="2338736"/>
            <a:ext cx="6372000" cy="4788000"/>
            <a:chOff x="-265444" y="3140968"/>
            <a:chExt cx="6205596" cy="4618655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626"/>
            <a:stretch/>
          </p:blipFill>
          <p:spPr bwMode="auto">
            <a:xfrm>
              <a:off x="-252536" y="3140968"/>
              <a:ext cx="6192688" cy="2945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3"/>
            <a:stretch/>
          </p:blipFill>
          <p:spPr bwMode="auto">
            <a:xfrm>
              <a:off x="-265444" y="5949280"/>
              <a:ext cx="6196488" cy="1810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684" name="_x348607416" descr="EMB00002cf8566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51188"/>
            <a:ext cx="4230731" cy="18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5938923" y="3356992"/>
            <a:ext cx="1441330" cy="351615"/>
          </a:xfrm>
          <a:prstGeom prst="wedgeRoundRectCallout">
            <a:avLst>
              <a:gd name="adj1" fmla="val -97143"/>
              <a:gd name="adj2" fmla="val 1571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 위치에 원소 삽입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7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3.3.2 vector </a:t>
            </a:r>
            <a:r>
              <a:rPr lang="ko-KR" altLang="en-US" smtClean="0"/>
              <a:t>클래스의 사용</a:t>
            </a:r>
            <a:endParaRPr lang="ko-KR" altLang="en-US" dirty="0"/>
          </a:p>
        </p:txBody>
      </p:sp>
      <p:pic>
        <p:nvPicPr>
          <p:cNvPr id="72705" name="_x347102104" descr="EMB00002cf8566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772816"/>
            <a:ext cx="5712347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1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3.3.2 vector </a:t>
            </a:r>
            <a:r>
              <a:rPr lang="ko-KR" altLang="en-US" smtClean="0"/>
              <a:t>클래스의 사용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07306" y="908720"/>
            <a:ext cx="7293086" cy="5949280"/>
            <a:chOff x="468268" y="-35205"/>
            <a:chExt cx="8258222" cy="7640669"/>
          </a:xfrm>
        </p:grpSpPr>
        <p:pic>
          <p:nvPicPr>
            <p:cNvPr id="737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990" y="-35205"/>
              <a:ext cx="8191500" cy="660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3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84"/>
            <a:stretch/>
          </p:blipFill>
          <p:spPr bwMode="auto">
            <a:xfrm>
              <a:off x="468268" y="6419071"/>
              <a:ext cx="8172450" cy="1186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765756" y="2394151"/>
            <a:ext cx="1310300" cy="386777"/>
          </a:xfrm>
          <a:prstGeom prst="wedgeRoundRectCallout">
            <a:avLst>
              <a:gd name="adj1" fmla="val -90505"/>
              <a:gd name="adj2" fmla="val 1410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 메모리 할당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209" y="2826199"/>
            <a:ext cx="1585463" cy="386777"/>
          </a:xfrm>
          <a:prstGeom prst="wedgeRoundRectCallout">
            <a:avLst>
              <a:gd name="adj1" fmla="val 64056"/>
              <a:gd name="adj2" fmla="val 1370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 원소 삽입 시간 체크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0" y="4266359"/>
            <a:ext cx="1585463" cy="386777"/>
          </a:xfrm>
          <a:prstGeom prst="wedgeRoundRectCallout">
            <a:avLst>
              <a:gd name="adj1" fmla="val 64056"/>
              <a:gd name="adj2" fmla="val 1370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 원소 삽입 시간 체크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220072" y="3645024"/>
            <a:ext cx="1310300" cy="386777"/>
          </a:xfrm>
          <a:prstGeom prst="wedgeRoundRectCallout">
            <a:avLst>
              <a:gd name="adj1" fmla="val -185384"/>
              <a:gd name="adj2" fmla="val 661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v1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 원소 삽입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205916" y="5085184"/>
            <a:ext cx="1310300" cy="386777"/>
          </a:xfrm>
          <a:prstGeom prst="wedgeRoundRectCallout">
            <a:avLst>
              <a:gd name="adj1" fmla="val -185384"/>
              <a:gd name="adj2" fmla="val 661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v2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 원소 삽입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732" name="_x347102184" descr="EMB00002cf8566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28800"/>
            <a:ext cx="4900021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67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3.4.1 Range </a:t>
            </a:r>
            <a:r>
              <a:rPr lang="ko-KR" altLang="en-US" smtClean="0"/>
              <a:t>클래스</a:t>
            </a:r>
            <a:endParaRPr lang="en-US" altLang="ko-KR" smtClean="0"/>
          </a:p>
          <a:p>
            <a:r>
              <a:rPr lang="en-US" altLang="ko-KR" smtClean="0"/>
              <a:t>3.4.2 </a:t>
            </a:r>
            <a:r>
              <a:rPr lang="ko-KR" altLang="en-US" smtClean="0"/>
              <a:t>행렬 헤더 관련 함수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3.4 Mat </a:t>
            </a:r>
            <a:r>
              <a:rPr lang="ko-KR" altLang="en-US" smtClean="0"/>
              <a:t>클래스의 영역 참조</a:t>
            </a:r>
            <a:r>
              <a:rPr lang="en-US" altLang="ko-KR" smtClean="0"/>
              <a:t>(</a:t>
            </a:r>
            <a:r>
              <a:rPr lang="ko-KR" altLang="en-US" smtClean="0"/>
              <a:t>관심영역</a:t>
            </a:r>
            <a:r>
              <a:rPr lang="en-US" altLang="ko-KR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44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하나의 시퀀스에서 연속되는 서브 시퀀스를 지정하는 클래스</a:t>
            </a:r>
            <a:endParaRPr lang="en-US" altLang="ko-KR" smtClean="0"/>
          </a:p>
          <a:p>
            <a:pPr lvl="2"/>
            <a:r>
              <a:rPr lang="en-US" altLang="ko-KR" smtClean="0"/>
              <a:t>start</a:t>
            </a:r>
            <a:r>
              <a:rPr lang="ko-KR" altLang="en-US" smtClean="0"/>
              <a:t>는 주어진 범위 안에 포함</a:t>
            </a:r>
            <a:r>
              <a:rPr lang="en-US" altLang="ko-KR" smtClean="0"/>
              <a:t>, end</a:t>
            </a:r>
            <a:r>
              <a:rPr lang="ko-KR" altLang="en-US" smtClean="0"/>
              <a:t>는 범위에 포함되지 않음</a:t>
            </a:r>
            <a:endParaRPr lang="en-US" altLang="ko-KR" smtClean="0"/>
          </a:p>
          <a:p>
            <a:pPr lvl="2"/>
            <a:r>
              <a:rPr lang="en-US" altLang="ko-KR" smtClean="0"/>
              <a:t>Mat::() </a:t>
            </a:r>
            <a:r>
              <a:rPr lang="ko-KR" altLang="en-US" smtClean="0"/>
              <a:t>연산자 함수로</a:t>
            </a:r>
            <a:r>
              <a:rPr lang="en-US" altLang="ko-KR" smtClean="0"/>
              <a:t> </a:t>
            </a:r>
            <a:r>
              <a:rPr lang="ko-KR" altLang="en-US" smtClean="0"/>
              <a:t>행렬 참조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ym typeface="Wingdings" panose="05000000000000000000" pitchFamily="2" charset="2"/>
              </a:rPr>
              <a:t>부모 행렬 공유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3.4.1 Range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25144" y="2564904"/>
            <a:ext cx="6984776" cy="3744416"/>
            <a:chOff x="1115616" y="2060848"/>
            <a:chExt cx="8277225" cy="4732734"/>
          </a:xfrm>
        </p:grpSpPr>
        <p:pic>
          <p:nvPicPr>
            <p:cNvPr id="6656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060848"/>
              <a:ext cx="8277225" cy="3686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3"/>
            <a:stretch/>
          </p:blipFill>
          <p:spPr bwMode="auto">
            <a:xfrm>
              <a:off x="1140648" y="5593080"/>
              <a:ext cx="8153400" cy="1200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939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95536" y="620688"/>
            <a:ext cx="6480000" cy="6552728"/>
            <a:chOff x="-77773" y="-99392"/>
            <a:chExt cx="8242286" cy="9446947"/>
          </a:xfrm>
        </p:grpSpPr>
        <p:pic>
          <p:nvPicPr>
            <p:cNvPr id="6451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512" y="-99392"/>
              <a:ext cx="8201025" cy="324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1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7"/>
            <a:stretch/>
          </p:blipFill>
          <p:spPr bwMode="auto">
            <a:xfrm>
              <a:off x="-77773" y="2890605"/>
              <a:ext cx="7970335" cy="645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3.4.1 Range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419872" y="1457477"/>
            <a:ext cx="1564895" cy="387347"/>
          </a:xfrm>
          <a:prstGeom prst="wedgeRoundRectCallout">
            <a:avLst>
              <a:gd name="adj1" fmla="val -61195"/>
              <a:gd name="adj2" fmla="val 2038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원소로 사용될 배열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517" name="_x348611832" descr="EMB00002cf8565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91175"/>
            <a:ext cx="3816424" cy="205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3708096" y="3473860"/>
            <a:ext cx="1728000" cy="406466"/>
          </a:xfrm>
          <a:prstGeom prst="wedgeRoundRectCallout">
            <a:avLst>
              <a:gd name="adj1" fmla="val -140888"/>
              <a:gd name="adj2" fmla="val 1568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범위객체로 관심 영역 지정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599751" y="5733256"/>
            <a:ext cx="2356625" cy="654618"/>
          </a:xfrm>
          <a:prstGeom prst="wedgeRoundRectCallout">
            <a:avLst>
              <a:gd name="adj1" fmla="val -203658"/>
              <a:gd name="adj2" fmla="val 877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1600" dirty="0" smtClean="0"/>
              <a:t>m2 </a:t>
            </a:r>
            <a:r>
              <a:rPr lang="ko-KR" altLang="en-US" sz="1600" dirty="0" smtClean="0"/>
              <a:t>행렬이 </a:t>
            </a:r>
            <a:r>
              <a:rPr lang="en-US" altLang="ko-KR" sz="1600" dirty="0"/>
              <a:t>m1 </a:t>
            </a:r>
            <a:r>
              <a:rPr lang="ko-KR" altLang="en-US" sz="1600" dirty="0" smtClean="0"/>
              <a:t>행렬을 참조하기에 </a:t>
            </a:r>
            <a:r>
              <a:rPr lang="en-US" altLang="ko-KR" sz="1600" dirty="0"/>
              <a:t>m1 </a:t>
            </a:r>
            <a:r>
              <a:rPr lang="ko-KR" altLang="en-US" sz="1600" dirty="0"/>
              <a:t>행렬의 </a:t>
            </a:r>
            <a:r>
              <a:rPr lang="ko-KR" altLang="en-US" sz="1600" dirty="0" smtClean="0"/>
              <a:t>해당 관심영역도 변경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57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3.4.1 Range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pic>
        <p:nvPicPr>
          <p:cNvPr id="4" name="_x348611752" descr="EMB00002cf856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2736"/>
            <a:ext cx="5096228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8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83568" y="620688"/>
            <a:ext cx="7164000" cy="6192000"/>
            <a:chOff x="698808" y="-255984"/>
            <a:chExt cx="8210550" cy="7895316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-255984"/>
              <a:ext cx="8143875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8" b="51136"/>
            <a:stretch/>
          </p:blipFill>
          <p:spPr bwMode="auto">
            <a:xfrm>
              <a:off x="698808" y="2348880"/>
              <a:ext cx="8210550" cy="5290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3.4.2 </a:t>
            </a:r>
            <a:r>
              <a:rPr lang="ko-KR" altLang="en-US" smtClean="0"/>
              <a:t>행렬 헤더 관련 함수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2080" y="1412776"/>
            <a:ext cx="2291164" cy="623826"/>
          </a:xfrm>
          <a:prstGeom prst="wedgeRoundRectCallout">
            <a:avLst>
              <a:gd name="adj1" fmla="val -96895"/>
              <a:gd name="adj2" fmla="val 646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부분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행렬의 헤더 정보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콘솔창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출력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부모크기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시작 위치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부분행렬 크기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211960" y="2924944"/>
            <a:ext cx="2082876" cy="352134"/>
          </a:xfrm>
          <a:prstGeom prst="wedgeRoundRectCallout">
            <a:avLst>
              <a:gd name="adj1" fmla="val -100487"/>
              <a:gd name="adj2" fmla="val 45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부분 행렬의 크기와 시작좌표 가져옴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8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dirty="0" err="1" smtClean="0"/>
              <a:t>자료형</a:t>
            </a:r>
            <a:r>
              <a:rPr lang="ko-KR" altLang="en-US" dirty="0" smtClean="0"/>
              <a:t> 간결 표현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Point2’</a:t>
            </a:r>
            <a:r>
              <a:rPr lang="ko-KR" altLang="en-US" dirty="0" smtClean="0"/>
              <a:t>와 문자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’, ‘f’, ‘d’</a:t>
            </a:r>
            <a:r>
              <a:rPr lang="ko-KR" altLang="en-US" dirty="0" smtClean="0"/>
              <a:t>를 조합해서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간결하게 표현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 smtClean="0"/>
              <a:t>3.1.1 Point_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83629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1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3.4.2 </a:t>
            </a:r>
            <a:r>
              <a:rPr lang="ko-KR" altLang="en-US" smtClean="0"/>
              <a:t>행렬 헤더 관련 함수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2"/>
          <a:stretch/>
        </p:blipFill>
        <p:spPr bwMode="auto">
          <a:xfrm>
            <a:off x="35496" y="1196747"/>
            <a:ext cx="7200000" cy="502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857276" y="332656"/>
            <a:ext cx="2082876" cy="426082"/>
          </a:xfrm>
          <a:prstGeom prst="wedgeRoundRectCallout">
            <a:avLst>
              <a:gd name="adj1" fmla="val -115852"/>
              <a:gd name="adj2" fmla="val 2456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0~2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3~6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 관심 영역 참조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465" name="_x347102024" descr="EMB00002cf856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68" y="836712"/>
            <a:ext cx="462484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7" name="_x347102104" descr="EMB00002cf856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3645024"/>
            <a:ext cx="3924000" cy="226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3497236" y="3284984"/>
            <a:ext cx="2082876" cy="387347"/>
          </a:xfrm>
          <a:prstGeom prst="wedgeRoundRectCallout">
            <a:avLst>
              <a:gd name="adj1" fmla="val -98967"/>
              <a:gd name="adj2" fmla="val -4069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0~2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0~2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 관심 영역 참조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3.4.2 </a:t>
            </a:r>
            <a:r>
              <a:rPr lang="ko-KR" altLang="en-US" smtClean="0"/>
              <a:t>행렬 헤더 관련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574675" y="1125538"/>
            <a:ext cx="8569325" cy="52562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63489" name="_x347102184" descr="EMB00002cf856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72816"/>
            <a:ext cx="5158849" cy="319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1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3.5.1 </a:t>
            </a:r>
            <a:r>
              <a:rPr lang="ko-KR" altLang="en-US" smtClean="0"/>
              <a:t>원소의 추가 및 삭제</a:t>
            </a:r>
            <a:endParaRPr lang="en-US" altLang="ko-KR" smtClean="0"/>
          </a:p>
          <a:p>
            <a:r>
              <a:rPr lang="en-US" altLang="ko-KR" smtClean="0"/>
              <a:t>3.5.2 </a:t>
            </a:r>
            <a:r>
              <a:rPr lang="ko-KR" altLang="en-US" smtClean="0"/>
              <a:t>행렬의 메모리 해제</a:t>
            </a:r>
            <a:endParaRPr lang="en-US" altLang="ko-KR" smtClean="0"/>
          </a:p>
          <a:p>
            <a:r>
              <a:rPr lang="en-US" altLang="ko-KR" smtClean="0"/>
              <a:t>3.5.3 </a:t>
            </a:r>
            <a:r>
              <a:rPr lang="ko-KR" altLang="en-US" smtClean="0"/>
              <a:t>행렬 연산 함수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3.5 Mat </a:t>
            </a:r>
            <a:r>
              <a:rPr lang="ko-KR" altLang="en-US" smtClean="0"/>
              <a:t>클래스의 기타 메서드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5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altLang="ko-KR" smtClean="0"/>
              <a:t>Mat::push_back(), Mat::pop_back()</a:t>
            </a:r>
          </a:p>
          <a:p>
            <a:pPr lvl="1"/>
            <a:r>
              <a:rPr lang="ko-KR" altLang="en-US" smtClean="0"/>
              <a:t>백터의 추가</a:t>
            </a:r>
            <a:r>
              <a:rPr lang="en-US" altLang="ko-KR" smtClean="0"/>
              <a:t>/</a:t>
            </a:r>
            <a:r>
              <a:rPr lang="ko-KR" altLang="en-US" smtClean="0"/>
              <a:t>삭제와 유사 작동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3.5.1 </a:t>
            </a:r>
            <a:r>
              <a:rPr lang="ko-KR" altLang="en-US" smtClean="0"/>
              <a:t>원소의 추가 및 삭제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71600" y="2131546"/>
            <a:ext cx="7416824" cy="4105765"/>
            <a:chOff x="1108645" y="2124446"/>
            <a:chExt cx="7711827" cy="418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08645" y="2124446"/>
              <a:ext cx="7697390" cy="1845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894231"/>
              <a:ext cx="7704856" cy="241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04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5227"/>
            <a:ext cx="6408000" cy="644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3.5.1 </a:t>
            </a:r>
            <a:r>
              <a:rPr lang="ko-KR" altLang="en-US" smtClean="0"/>
              <a:t>원소의 추가 및 삭제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288559" y="2204864"/>
            <a:ext cx="1918410" cy="386777"/>
          </a:xfrm>
          <a:prstGeom prst="wedgeRoundRectCallout">
            <a:avLst>
              <a:gd name="adj1" fmla="val -122864"/>
              <a:gd name="adj2" fmla="val -1082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크기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자료형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채널수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출력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309774" y="4986439"/>
            <a:ext cx="1918410" cy="386777"/>
          </a:xfrm>
          <a:prstGeom prst="wedgeRoundRectCallout">
            <a:avLst>
              <a:gd name="adj1" fmla="val -95426"/>
              <a:gd name="adj2" fmla="val 2148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m4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292080" y="5562503"/>
            <a:ext cx="1441330" cy="386777"/>
          </a:xfrm>
          <a:prstGeom prst="wedgeRoundRectCallout">
            <a:avLst>
              <a:gd name="adj1" fmla="val -135543"/>
              <a:gd name="adj2" fmla="val 1300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으로 초기화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43763" y="6332766"/>
            <a:ext cx="984448" cy="351615"/>
          </a:xfrm>
          <a:prstGeom prst="wedgeRoundRectCallout">
            <a:avLst>
              <a:gd name="adj1" fmla="val -114888"/>
              <a:gd name="adj2" fmla="val 40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단위 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0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3.5.1 </a:t>
            </a:r>
            <a:r>
              <a:rPr lang="ko-KR" altLang="en-US" smtClean="0"/>
              <a:t>원소의 추가 및 삭제</a:t>
            </a:r>
            <a:endParaRPr lang="ko-KR" altLang="en-US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692686"/>
            <a:ext cx="6876000" cy="590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427984" y="260648"/>
            <a:ext cx="2736304" cy="386777"/>
          </a:xfrm>
          <a:prstGeom prst="wedgeRoundRectCallout">
            <a:avLst>
              <a:gd name="adj1" fmla="val -83097"/>
              <a:gd name="adj2" fmla="val 1237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정수 추가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(CV_32S)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행렬 지정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24128" y="1386039"/>
            <a:ext cx="2736304" cy="386777"/>
          </a:xfrm>
          <a:prstGeom prst="wedgeRoundRectCallout">
            <a:avLst>
              <a:gd name="adj1" fmla="val -127482"/>
              <a:gd name="adj2" fmla="val -9707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실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추가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floatCV_32F)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행렬 지정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417" name="_x110895568" descr="EMB00002cf856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91" y="1859709"/>
            <a:ext cx="4192021" cy="495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44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48680"/>
            <a:ext cx="6616030" cy="657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3.5.2 </a:t>
            </a:r>
            <a:r>
              <a:rPr lang="ko-KR" altLang="en-US" smtClean="0"/>
              <a:t>행렬의 메모리 해제</a:t>
            </a:r>
            <a:endParaRPr lang="ko-KR" altLang="en-US" dirty="0"/>
          </a:p>
        </p:txBody>
      </p:sp>
      <p:pic>
        <p:nvPicPr>
          <p:cNvPr id="49153" name="_x347101944" descr="EMB00002cf85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97" y="0"/>
            <a:ext cx="3990016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35496" y="2204864"/>
            <a:ext cx="1191182" cy="386777"/>
          </a:xfrm>
          <a:prstGeom prst="wedgeRoundRectCallout">
            <a:avLst>
              <a:gd name="adj1" fmla="val 115446"/>
              <a:gd name="adj2" fmla="val 2126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범위 변수 선언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076056" y="5455007"/>
            <a:ext cx="1744009" cy="566281"/>
          </a:xfrm>
          <a:prstGeom prst="wedgeRoundRectCallout">
            <a:avLst>
              <a:gd name="adj1" fmla="val -140723"/>
              <a:gd name="adj2" fmla="val -212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m3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해제되어도 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부모행렬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(m1)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엔 영향 없음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3.5.3 </a:t>
            </a:r>
            <a:r>
              <a:rPr lang="ko-KR" altLang="en-US" smtClean="0"/>
              <a:t>행렬 연산 함수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63869" y="692696"/>
            <a:ext cx="5848291" cy="5472608"/>
            <a:chOff x="899592" y="1628800"/>
            <a:chExt cx="5472608" cy="467089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461"/>
            <a:stretch/>
          </p:blipFill>
          <p:spPr bwMode="auto">
            <a:xfrm>
              <a:off x="899592" y="1628800"/>
              <a:ext cx="5472608" cy="37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004"/>
            <a:stretch/>
          </p:blipFill>
          <p:spPr bwMode="auto">
            <a:xfrm>
              <a:off x="899592" y="5334000"/>
              <a:ext cx="5472608" cy="965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63869" y="4053626"/>
            <a:ext cx="8980131" cy="1711569"/>
            <a:chOff x="163869" y="4053626"/>
            <a:chExt cx="8980131" cy="1711569"/>
          </a:xfrm>
        </p:grpSpPr>
        <p:pic>
          <p:nvPicPr>
            <p:cNvPr id="4813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7" t="58670" r="2631" b="14750"/>
            <a:stretch/>
          </p:blipFill>
          <p:spPr bwMode="auto">
            <a:xfrm>
              <a:off x="4624046" y="4053626"/>
              <a:ext cx="4519954" cy="1711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63869" y="4791055"/>
              <a:ext cx="2175883" cy="23671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꺾인 연결선 8"/>
            <p:cNvCxnSpPr>
              <a:stCxn id="7" idx="3"/>
              <a:endCxn id="48131" idx="1"/>
            </p:cNvCxnSpPr>
            <p:nvPr/>
          </p:nvCxnSpPr>
          <p:spPr>
            <a:xfrm>
              <a:off x="2339752" y="4909410"/>
              <a:ext cx="2284294" cy="1"/>
            </a:xfrm>
            <a:prstGeom prst="bentConnector3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3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예제 </a:t>
            </a:r>
            <a:r>
              <a:rPr lang="en-US" altLang="ko-KR" smtClean="0"/>
              <a:t>3.5.3</a:t>
            </a:r>
            <a:r>
              <a:rPr lang="ko-KR" altLang="en-US" smtClean="0"/>
              <a:t> </a:t>
            </a:r>
            <a:r>
              <a:rPr lang="en-US" altLang="ko-KR" smtClean="0"/>
              <a:t>– </a:t>
            </a:r>
            <a:r>
              <a:rPr lang="ko-KR" altLang="en-US" smtClean="0"/>
              <a:t>연립방정식</a:t>
            </a:r>
            <a:endParaRPr lang="en-US" altLang="ko-KR" smtClean="0"/>
          </a:p>
          <a:p>
            <a:pPr lvl="1"/>
            <a:r>
              <a:rPr lang="ko-KR" altLang="en-US" smtClean="0"/>
              <a:t>역행렬 이용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3.5.3 </a:t>
            </a:r>
            <a:r>
              <a:rPr lang="ko-KR" altLang="en-US" smtClean="0"/>
              <a:t>행렬 연산 함수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41" y="2276872"/>
            <a:ext cx="65817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64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52" y="620688"/>
            <a:ext cx="6434071" cy="622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3.5.3 </a:t>
            </a:r>
            <a:r>
              <a:rPr lang="ko-KR" altLang="en-US" smtClean="0"/>
              <a:t>행렬 연산 함수</a:t>
            </a:r>
            <a:endParaRPr lang="ko-KR" altLang="en-US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157646" y="2503365"/>
            <a:ext cx="1918410" cy="386777"/>
          </a:xfrm>
          <a:prstGeom prst="wedgeRoundRectCallout">
            <a:avLst>
              <a:gd name="adj1" fmla="val -75726"/>
              <a:gd name="adj2" fmla="val 2071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 행렬 선언 및 초기화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5496" y="4221088"/>
            <a:ext cx="1310300" cy="386777"/>
          </a:xfrm>
          <a:prstGeom prst="wedgeRoundRectCallout">
            <a:avLst>
              <a:gd name="adj1" fmla="val 100898"/>
              <a:gd name="adj2" fmla="val -9468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곱을 위한 전치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300192" y="5229200"/>
            <a:ext cx="1585463" cy="425455"/>
          </a:xfrm>
          <a:prstGeom prst="wedgeRoundRectCallout">
            <a:avLst>
              <a:gd name="adj1" fmla="val -152123"/>
              <a:gd name="adj2" fmla="val 1403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전치를 통행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 출력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5" descr="D:\7.교재편찬2\01.초안PDF2\PDF\수정그림3\예제_3.5.3_결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32657"/>
            <a:ext cx="4983763" cy="265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 헤더 파일 </a:t>
            </a:r>
            <a:r>
              <a:rPr lang="en-US" altLang="ko-KR" dirty="0" smtClean="0"/>
              <a:t>- opencv.hpp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124744"/>
            <a:ext cx="8569306" cy="5256584"/>
          </a:xfrm>
        </p:spPr>
        <p:txBody>
          <a:bodyPr/>
          <a:lstStyle/>
          <a:p>
            <a:r>
              <a:rPr lang="ko-KR" altLang="en-US" dirty="0"/>
              <a:t>필요한 헤더 파일을 일일이 적지 않아도 됨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200800" cy="516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5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3.6.1. saturate_cast &lt;_Tp&gt;</a:t>
            </a:r>
          </a:p>
          <a:p>
            <a:r>
              <a:rPr lang="en-US" altLang="ko-KR" smtClean="0"/>
              <a:t>3.6.2 </a:t>
            </a:r>
            <a:r>
              <a:rPr lang="ko-KR" altLang="en-US" smtClean="0"/>
              <a:t>예외 처리 매크로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3.6 </a:t>
            </a:r>
            <a:r>
              <a:rPr lang="ko-KR" altLang="en-US" smtClean="0"/>
              <a:t>예외처리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0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포화 산술</a:t>
            </a:r>
            <a:r>
              <a:rPr lang="en-US" altLang="ko-KR" smtClean="0"/>
              <a:t> (saturation arithmetics) </a:t>
            </a:r>
            <a:r>
              <a:rPr lang="ko-KR" altLang="en-US" smtClean="0"/>
              <a:t>연산</a:t>
            </a:r>
            <a:endParaRPr lang="en-US" altLang="ko-KR" smtClean="0"/>
          </a:p>
          <a:p>
            <a:pPr lvl="1"/>
            <a:r>
              <a:rPr lang="ko-KR" altLang="en-US" smtClean="0"/>
              <a:t>채널당 </a:t>
            </a:r>
            <a:r>
              <a:rPr lang="en-US" altLang="ko-KR" smtClean="0"/>
              <a:t>8</a:t>
            </a:r>
            <a:r>
              <a:rPr lang="ko-KR" altLang="en-US" smtClean="0"/>
              <a:t>비트 인코딩 데이터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/>
              <a:t>8</a:t>
            </a:r>
            <a:r>
              <a:rPr lang="ko-KR" altLang="en-US" smtClean="0"/>
              <a:t>비트의 범위를 벗어나는 값들을 갖게 될 경우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en-US" altLang="ko-KR" smtClean="0"/>
              <a:t>saturate_cast() </a:t>
            </a:r>
            <a:r>
              <a:rPr lang="ko-KR" altLang="en-US" smtClean="0"/>
              <a:t>템플릿 메서드 제공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3.6.1 saturate_cast &lt;_Tp&gt;</a:t>
            </a:r>
            <a:endParaRPr lang="en-US" altLang="ko-KR" dirty="0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72494"/>
            <a:ext cx="5007350" cy="69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5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3.6.1 saturate_cast &lt;_Tp&gt;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20688"/>
            <a:ext cx="7092000" cy="6481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-37799" y="1491377"/>
            <a:ext cx="1585463" cy="425455"/>
          </a:xfrm>
          <a:prstGeom prst="wedgeRoundRectCallout">
            <a:avLst>
              <a:gd name="adj1" fmla="val 74728"/>
              <a:gd name="adj2" fmla="val 1850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행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, 2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열 행렬 선언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275" name="_x348611592" descr="EMB00002cf856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60873"/>
            <a:ext cx="4863737" cy="147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5618996" y="2636912"/>
            <a:ext cx="2553404" cy="386777"/>
          </a:xfrm>
          <a:prstGeom prst="wedgeRoundRectCallout">
            <a:avLst>
              <a:gd name="adj1" fmla="val -153938"/>
              <a:gd name="adj2" fmla="val 1023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ucahr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행렬에 음수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(-50)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및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저장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277" name="_x348166880" descr="EMB00002cf856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96" y="3034660"/>
            <a:ext cx="3614478" cy="139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-43931" y="4266359"/>
            <a:ext cx="1918410" cy="386777"/>
            <a:chOff x="5076056" y="4077072"/>
            <a:chExt cx="1918410" cy="386777"/>
          </a:xfrm>
        </p:grpSpPr>
        <p:sp>
          <p:nvSpPr>
            <p:cNvPr id="17" name="모서리가 둥근 사각형 설명선 16"/>
            <p:cNvSpPr/>
            <p:nvPr/>
          </p:nvSpPr>
          <p:spPr>
            <a:xfrm>
              <a:off x="5076056" y="4077072"/>
              <a:ext cx="1918410" cy="386777"/>
            </a:xfrm>
            <a:prstGeom prst="wedgeRoundRectCallout">
              <a:avLst>
                <a:gd name="adj1" fmla="val 61382"/>
                <a:gd name="adj2" fmla="val -13868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saturate_cast</a:t>
              </a:r>
              <a:r>
                <a:rPr lang="en-US" altLang="ko-KR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() </a:t>
              </a:r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사용 예시</a:t>
              </a:r>
              <a:endPara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5076056" y="4077072"/>
              <a:ext cx="1918410" cy="386777"/>
            </a:xfrm>
            <a:prstGeom prst="wedgeRoundRectCallout">
              <a:avLst>
                <a:gd name="adj1" fmla="val 53305"/>
                <a:gd name="adj2" fmla="val 21462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saturate_cast</a:t>
              </a:r>
              <a:r>
                <a:rPr lang="en-US" altLang="ko-KR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() </a:t>
              </a:r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사용 예시</a:t>
              </a:r>
              <a:endPara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1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예외 처리 </a:t>
            </a:r>
            <a:r>
              <a:rPr lang="en-US" altLang="ko-KR" smtClean="0"/>
              <a:t>- </a:t>
            </a:r>
            <a:r>
              <a:rPr lang="ko-KR" altLang="en-US" smtClean="0"/>
              <a:t>프로그램에서 비정상적인 상황이 발생할 때 처리하는 과정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3.6.2 </a:t>
            </a:r>
            <a:r>
              <a:rPr lang="ko-KR" altLang="en-US" smtClean="0"/>
              <a:t>예외 처리 매크로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3820" y="1700808"/>
            <a:ext cx="6832436" cy="4608512"/>
            <a:chOff x="43820" y="620688"/>
            <a:chExt cx="6328380" cy="4159716"/>
          </a:xfrm>
        </p:grpSpPr>
        <p:pic>
          <p:nvPicPr>
            <p:cNvPr id="552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278"/>
            <a:stretch/>
          </p:blipFill>
          <p:spPr bwMode="auto">
            <a:xfrm>
              <a:off x="43820" y="620688"/>
              <a:ext cx="6328380" cy="3044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576" b="373"/>
            <a:stretch/>
          </p:blipFill>
          <p:spPr bwMode="auto">
            <a:xfrm>
              <a:off x="43820" y="3645024"/>
              <a:ext cx="6328380" cy="1135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189538" y="3211036"/>
            <a:ext cx="9003674" cy="2522220"/>
            <a:chOff x="162154" y="3139028"/>
            <a:chExt cx="9003674" cy="252222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15" t="45260" r="13528" b="16862"/>
            <a:stretch/>
          </p:blipFill>
          <p:spPr bwMode="auto">
            <a:xfrm>
              <a:off x="4953868" y="3139028"/>
              <a:ext cx="4211960" cy="2522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62154" y="4283723"/>
              <a:ext cx="3185710" cy="23671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꺾인 연결선 10"/>
            <p:cNvCxnSpPr>
              <a:stCxn id="10" idx="3"/>
              <a:endCxn id="5" idx="1"/>
            </p:cNvCxnSpPr>
            <p:nvPr/>
          </p:nvCxnSpPr>
          <p:spPr>
            <a:xfrm flipV="1">
              <a:off x="3347864" y="4400138"/>
              <a:ext cx="1606004" cy="1940"/>
            </a:xfrm>
            <a:prstGeom prst="bentConnector3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67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3.6.2 </a:t>
            </a:r>
            <a:r>
              <a:rPr lang="ko-KR" altLang="en-US" smtClean="0"/>
              <a:t>예외 처리 매크로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78"/>
          <a:stretch/>
        </p:blipFill>
        <p:spPr bwMode="auto">
          <a:xfrm>
            <a:off x="-36513" y="620685"/>
            <a:ext cx="6768000" cy="392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2" b="1"/>
          <a:stretch/>
        </p:blipFill>
        <p:spPr bwMode="auto">
          <a:xfrm>
            <a:off x="2699792" y="2286000"/>
            <a:ext cx="6768000" cy="47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-37799" y="4750308"/>
            <a:ext cx="1585463" cy="622908"/>
          </a:xfrm>
          <a:prstGeom prst="wedgeRoundRectCallout">
            <a:avLst>
              <a:gd name="adj1" fmla="val 55418"/>
              <a:gd name="adj2" fmla="val -1258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키보드로부터 </a:t>
            </a:r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</a:rPr>
              <a:t>입력받아서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에러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메시지의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출력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834526" y="1340768"/>
            <a:ext cx="1441330" cy="386777"/>
          </a:xfrm>
          <a:prstGeom prst="wedgeRoundRectCallout">
            <a:avLst>
              <a:gd name="adj1" fmla="val 95101"/>
              <a:gd name="adj2" fmla="val 2201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try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문에서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에러 발생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357446" y="5589240"/>
            <a:ext cx="1918410" cy="386777"/>
          </a:xfrm>
          <a:prstGeom prst="wedgeRoundRectCallout">
            <a:avLst>
              <a:gd name="adj1" fmla="val 84507"/>
              <a:gd name="adj2" fmla="val -3500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catch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문에서 발생 에러 처리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967133" y="692696"/>
            <a:ext cx="3485187" cy="552173"/>
          </a:xfrm>
          <a:prstGeom prst="wedgeRoundRectCallout">
            <a:avLst>
              <a:gd name="adj1" fmla="val -8393"/>
              <a:gd name="adj2" fmla="val 3019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a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==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0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 “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</a:rPr>
              <a:t>OpenCV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 Error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:”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출력 후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“Error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::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</a:rPr>
              <a:t>StsDivByZero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”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출력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, “a is zero”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출력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201999" y="4005064"/>
            <a:ext cx="2618473" cy="552173"/>
          </a:xfrm>
          <a:prstGeom prst="wedgeRoundRectCallout">
            <a:avLst>
              <a:gd name="adj1" fmla="val -77177"/>
              <a:gd name="adj2" fmla="val -638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a==4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Error::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</a:rPr>
              <a:t>StsAssert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에 해당하는 에러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내용출력하고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, catch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문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처리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041930" y="5853618"/>
            <a:ext cx="834326" cy="311686"/>
          </a:xfrm>
          <a:prstGeom prst="wedgeRoundRectCallout">
            <a:avLst>
              <a:gd name="adj1" fmla="val -72386"/>
              <a:gd name="adj2" fmla="val -1637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종료 조건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914138" y="5277554"/>
            <a:ext cx="834326" cy="311686"/>
          </a:xfrm>
          <a:prstGeom prst="wedgeRoundRectCallout">
            <a:avLst>
              <a:gd name="adj1" fmla="val -55642"/>
              <a:gd name="adj2" fmla="val -13925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에러 내용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40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3.6.2 </a:t>
            </a:r>
            <a:r>
              <a:rPr lang="ko-KR" altLang="en-US" smtClean="0"/>
              <a:t>예외 처리 매크로</a:t>
            </a:r>
            <a:endParaRPr lang="ko-KR" altLang="en-US" dirty="0"/>
          </a:p>
        </p:txBody>
      </p:sp>
      <p:pic>
        <p:nvPicPr>
          <p:cNvPr id="57345" name="_x347102024" descr="EMB00002cf856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7128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63363" y="1941827"/>
            <a:ext cx="1071194" cy="238043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3363" y="2670820"/>
            <a:ext cx="1071194" cy="238043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63363" y="3573016"/>
            <a:ext cx="1071194" cy="238043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63363" y="4461701"/>
            <a:ext cx="1071194" cy="238043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63363" y="5157192"/>
            <a:ext cx="1071194" cy="238043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1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단원 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OpenCV</a:t>
            </a:r>
            <a:r>
              <a:rPr lang="ko-KR" altLang="en-US" dirty="0"/>
              <a:t>에서는 </a:t>
            </a:r>
            <a:r>
              <a:rPr lang="en-US" altLang="ko-KR" dirty="0"/>
              <a:t>Point_, </a:t>
            </a:r>
            <a:r>
              <a:rPr lang="en-US" altLang="ko-KR" dirty="0" err="1"/>
              <a:t>Rect</a:t>
            </a:r>
            <a:r>
              <a:rPr lang="en-US" altLang="ko-KR" dirty="0"/>
              <a:t>_, Point3_, </a:t>
            </a:r>
            <a:r>
              <a:rPr lang="en-US" altLang="ko-KR" dirty="0" err="1"/>
              <a:t>Vec</a:t>
            </a:r>
            <a:r>
              <a:rPr lang="en-US" altLang="ko-KR" dirty="0"/>
              <a:t>, </a:t>
            </a:r>
            <a:r>
              <a:rPr lang="en-US" altLang="ko-KR" dirty="0" err="1"/>
              <a:t>RotatedRect</a:t>
            </a:r>
            <a:r>
              <a:rPr lang="en-US" altLang="ko-KR" dirty="0"/>
              <a:t>, Mat </a:t>
            </a:r>
            <a:r>
              <a:rPr lang="ko-KR" altLang="en-US" dirty="0"/>
              <a:t>등의 클래스를 </a:t>
            </a:r>
            <a:r>
              <a:rPr lang="ko-KR" altLang="en-US" dirty="0" smtClean="0"/>
              <a:t>이용해서 </a:t>
            </a:r>
            <a:r>
              <a:rPr lang="ko-KR" altLang="en-US" dirty="0"/>
              <a:t>다양한 </a:t>
            </a:r>
            <a:r>
              <a:rPr lang="ko-KR" altLang="en-US" dirty="0" err="1"/>
              <a:t>자료형을</a:t>
            </a:r>
            <a:r>
              <a:rPr lang="ko-KR" altLang="en-US" dirty="0"/>
              <a:t> 사용할 수 있다</a:t>
            </a:r>
            <a:r>
              <a:rPr lang="en-US" altLang="ko-KR" dirty="0"/>
              <a:t>. </a:t>
            </a:r>
            <a:r>
              <a:rPr lang="ko-KR" altLang="en-US" dirty="0"/>
              <a:t>각 클래스는 템플릿 클래스로 기본 원소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</a:t>
            </a:r>
            <a:r>
              <a:rPr lang="ko-KR" altLang="en-US" dirty="0"/>
              <a:t>지원하며</a:t>
            </a:r>
            <a:r>
              <a:rPr lang="en-US" altLang="ko-KR" dirty="0"/>
              <a:t>. </a:t>
            </a:r>
            <a:r>
              <a:rPr lang="ko-KR" altLang="en-US" dirty="0"/>
              <a:t>각 클래스는 숫자와 ‘</a:t>
            </a:r>
            <a:r>
              <a:rPr lang="en-US" altLang="ko-KR" dirty="0" err="1"/>
              <a:t>i</a:t>
            </a:r>
            <a:r>
              <a:rPr lang="en-US" altLang="ko-KR" dirty="0" smtClean="0"/>
              <a:t>’,‘</a:t>
            </a:r>
            <a:r>
              <a:rPr lang="en-US" altLang="ko-KR" dirty="0" err="1"/>
              <a:t>d</a:t>
            </a:r>
            <a:r>
              <a:rPr lang="en-US" altLang="ko-KR" dirty="0" err="1" smtClean="0"/>
              <a:t>’,‘f</a:t>
            </a:r>
            <a:r>
              <a:rPr lang="en-US" altLang="ko-KR" dirty="0"/>
              <a:t>’ </a:t>
            </a:r>
            <a:r>
              <a:rPr lang="ko-KR" altLang="en-US" dirty="0"/>
              <a:t>의 문자와 결합해서 </a:t>
            </a:r>
            <a:r>
              <a:rPr lang="ko-KR" altLang="en-US" dirty="0" err="1"/>
              <a:t>자료형에</a:t>
            </a:r>
            <a:r>
              <a:rPr lang="ko-KR" altLang="en-US" dirty="0"/>
              <a:t> 대한 간결 </a:t>
            </a:r>
            <a:r>
              <a:rPr lang="ko-KR" altLang="en-US" dirty="0" smtClean="0"/>
              <a:t>선언방식을 </a:t>
            </a:r>
            <a:r>
              <a:rPr lang="ko-KR" altLang="en-US" dirty="0"/>
              <a:t>지원한다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/>
              <a:t>Rect</a:t>
            </a:r>
            <a:r>
              <a:rPr lang="en-US" altLang="ko-KR" dirty="0"/>
              <a:t>_ </a:t>
            </a:r>
            <a:r>
              <a:rPr lang="ko-KR" altLang="en-US" dirty="0"/>
              <a:t>클래스는 다음의 방법으로 선언할 수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사용하기 위해서는 </a:t>
            </a:r>
            <a:r>
              <a:rPr lang="en-US" altLang="ko-KR" dirty="0"/>
              <a:t>cv:: </a:t>
            </a:r>
            <a:r>
              <a:rPr lang="ko-KR" altLang="en-US" dirty="0"/>
              <a:t>네임스페이스를 반드시 사용해야 하며</a:t>
            </a:r>
            <a:r>
              <a:rPr lang="en-US" altLang="ko-KR" dirty="0"/>
              <a:t>, </a:t>
            </a:r>
            <a:r>
              <a:rPr lang="en-US" altLang="ko-KR" dirty="0" smtClean="0"/>
              <a:t>main </a:t>
            </a:r>
            <a:r>
              <a:rPr lang="ko-KR" altLang="en-US" dirty="0" smtClean="0"/>
              <a:t>함수 </a:t>
            </a:r>
            <a:r>
              <a:rPr lang="ko-KR" altLang="en-US" dirty="0"/>
              <a:t>내에서 </a:t>
            </a:r>
            <a:r>
              <a:rPr lang="en-US" altLang="ko-KR" dirty="0"/>
              <a:t>cv </a:t>
            </a:r>
            <a:r>
              <a:rPr lang="ko-KR" altLang="en-US" dirty="0"/>
              <a:t>네임스페이스를 적지 않고 사용할 수 있도록 전처리 지지어</a:t>
            </a:r>
            <a:r>
              <a:rPr lang="en-US" altLang="ko-KR" dirty="0"/>
              <a:t>(‘</a:t>
            </a:r>
            <a:r>
              <a:rPr lang="en-US" altLang="ko-KR" dirty="0" smtClean="0"/>
              <a:t>using namespace </a:t>
            </a:r>
            <a:r>
              <a:rPr lang="en-US" altLang="ko-KR" dirty="0"/>
              <a:t>cv’)</a:t>
            </a:r>
            <a:r>
              <a:rPr lang="ko-KR" altLang="en-US" dirty="0"/>
              <a:t>를 사용하는 방법도 있다</a:t>
            </a:r>
            <a:r>
              <a:rPr lang="en-US" altLang="ko-KR" dirty="0"/>
              <a:t>.</a:t>
            </a:r>
          </a:p>
          <a:p>
            <a:r>
              <a:rPr lang="en-US" altLang="ko-KR" dirty="0" err="1" smtClean="0"/>
              <a:t>OpenCV</a:t>
            </a:r>
            <a:r>
              <a:rPr lang="ko-KR" altLang="en-US" dirty="0"/>
              <a:t>에서는 영상데이터를 저장하고 처리를 위해 </a:t>
            </a:r>
            <a:r>
              <a:rPr lang="en-US" altLang="ko-KR" dirty="0"/>
              <a:t>Mat </a:t>
            </a:r>
            <a:r>
              <a:rPr lang="ko-KR" altLang="en-US" dirty="0"/>
              <a:t>클래스를 제공하며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ko-KR" altLang="en-US" dirty="0" smtClean="0"/>
              <a:t>내부 </a:t>
            </a:r>
            <a:r>
              <a:rPr lang="ko-KR" altLang="en-US" dirty="0" err="1"/>
              <a:t>메서드</a:t>
            </a:r>
            <a:r>
              <a:rPr lang="en-US" altLang="ko-KR" dirty="0"/>
              <a:t>(Mat::channels(), Mat::depth(), Mat::empty(), Mat::size())</a:t>
            </a:r>
            <a:r>
              <a:rPr lang="ko-KR" altLang="en-US" dirty="0"/>
              <a:t>를 이용해서 </a:t>
            </a:r>
            <a:r>
              <a:rPr lang="ko-KR" altLang="en-US" dirty="0" smtClean="0"/>
              <a:t>행렬의 </a:t>
            </a:r>
            <a:r>
              <a:rPr lang="ko-KR" altLang="en-US" dirty="0"/>
              <a:t>정보를 확인할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Mat </a:t>
            </a:r>
            <a:r>
              <a:rPr lang="ko-KR" altLang="en-US" dirty="0"/>
              <a:t>클래스는 행</a:t>
            </a:r>
            <a:r>
              <a:rPr lang="en-US" altLang="ko-KR" dirty="0"/>
              <a:t>, </a:t>
            </a:r>
            <a:r>
              <a:rPr lang="ko-KR" altLang="en-US" dirty="0"/>
              <a:t>열을 지정하여 선언할 수 있으며</a:t>
            </a:r>
            <a:r>
              <a:rPr lang="en-US" altLang="ko-KR" dirty="0"/>
              <a:t>, </a:t>
            </a:r>
            <a:r>
              <a:rPr lang="ko-KR" altLang="en-US" dirty="0"/>
              <a:t>다음과 같은 </a:t>
            </a:r>
            <a:r>
              <a:rPr lang="en-US" altLang="ko-KR" dirty="0"/>
              <a:t>flag </a:t>
            </a:r>
            <a:r>
              <a:rPr lang="ko-KR" altLang="en-US" dirty="0"/>
              <a:t>옵션을 통해서 </a:t>
            </a:r>
            <a:r>
              <a:rPr lang="ko-KR" altLang="en-US" dirty="0" smtClean="0"/>
              <a:t>다양한 </a:t>
            </a:r>
            <a:r>
              <a:rPr lang="ko-KR" altLang="en-US" dirty="0" err="1"/>
              <a:t>자료형의</a:t>
            </a:r>
            <a:r>
              <a:rPr lang="ko-KR" altLang="en-US" dirty="0"/>
              <a:t> 행렬을 생성할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3091378" cy="8640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36" y="6093296"/>
            <a:ext cx="4804420" cy="381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1527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Mat </a:t>
            </a:r>
            <a:r>
              <a:rPr lang="ko-KR" altLang="en-US" dirty="0"/>
              <a:t>클래스는 </a:t>
            </a:r>
            <a:r>
              <a:rPr lang="en-US" altLang="ko-KR" dirty="0"/>
              <a:t>Mat::ones(), Mat::zeros(), Mat::eye() </a:t>
            </a:r>
            <a:r>
              <a:rPr lang="ko-KR" altLang="en-US" dirty="0"/>
              <a:t>를 이용해서 특수한 행렬을 </a:t>
            </a:r>
            <a:r>
              <a:rPr lang="ko-KR" altLang="en-US" dirty="0" smtClean="0"/>
              <a:t>바로 초기화할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Mat </a:t>
            </a:r>
            <a:r>
              <a:rPr lang="ko-KR" altLang="en-US" dirty="0"/>
              <a:t>클래스는 </a:t>
            </a:r>
            <a:r>
              <a:rPr lang="en-US" altLang="ko-KR" dirty="0"/>
              <a:t>Mat::resize() </a:t>
            </a:r>
            <a:r>
              <a:rPr lang="ko-KR" altLang="en-US" dirty="0"/>
              <a:t>함수로 행렬의 크기를 변경하며</a:t>
            </a:r>
            <a:r>
              <a:rPr lang="en-US" altLang="ko-KR" dirty="0"/>
              <a:t>, Mat::reshape() </a:t>
            </a:r>
            <a:r>
              <a:rPr lang="ko-KR" altLang="en-US" dirty="0" smtClean="0"/>
              <a:t>함수로 채널 </a:t>
            </a:r>
            <a:r>
              <a:rPr lang="ko-KR" altLang="en-US" dirty="0"/>
              <a:t>수를 포함하여 형태를 변경할 수 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벡터</a:t>
            </a:r>
            <a:r>
              <a:rPr lang="en-US" altLang="ko-KR" dirty="0"/>
              <a:t>(</a:t>
            </a:r>
            <a:r>
              <a:rPr lang="en-US" altLang="ko-KR" dirty="0" err="1"/>
              <a:t>std</a:t>
            </a:r>
            <a:r>
              <a:rPr lang="en-US" altLang="ko-KR" dirty="0"/>
              <a:t>::vector) </a:t>
            </a:r>
            <a:r>
              <a:rPr lang="ko-KR" altLang="en-US" dirty="0"/>
              <a:t>클래스는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내장 클래스는 아니지만</a:t>
            </a:r>
            <a:r>
              <a:rPr lang="en-US" altLang="ko-KR" dirty="0"/>
              <a:t>, </a:t>
            </a:r>
            <a:r>
              <a:rPr lang="ko-KR" altLang="en-US" dirty="0"/>
              <a:t>내장 </a:t>
            </a:r>
            <a:r>
              <a:rPr lang="ko-KR" altLang="en-US" dirty="0" err="1"/>
              <a:t>메서드인</a:t>
            </a:r>
            <a:r>
              <a:rPr lang="ko-KR" altLang="en-US" dirty="0"/>
              <a:t> </a:t>
            </a:r>
            <a:r>
              <a:rPr lang="en-US" altLang="ko-KR" dirty="0" err="1" smtClean="0"/>
              <a:t>push_back</a:t>
            </a:r>
            <a:r>
              <a:rPr lang="en-US" altLang="ko-KR" dirty="0"/>
              <a:t>(), </a:t>
            </a:r>
            <a:r>
              <a:rPr lang="en-US" altLang="ko-KR" dirty="0" err="1"/>
              <a:t>pop_back</a:t>
            </a:r>
            <a:r>
              <a:rPr lang="en-US" altLang="ko-KR" dirty="0"/>
              <a:t>(), insert(), erase(), size() </a:t>
            </a:r>
            <a:r>
              <a:rPr lang="ko-KR" altLang="en-US" dirty="0"/>
              <a:t>등으로 원소의 추가</a:t>
            </a:r>
            <a:r>
              <a:rPr lang="en-US" altLang="ko-KR" dirty="0"/>
              <a:t>/</a:t>
            </a:r>
            <a:r>
              <a:rPr lang="ko-KR" altLang="en-US" dirty="0"/>
              <a:t>삭제 및 원소 </a:t>
            </a:r>
            <a:r>
              <a:rPr lang="ko-KR" altLang="en-US" dirty="0" smtClean="0"/>
              <a:t>크기의 확인이 </a:t>
            </a:r>
            <a:r>
              <a:rPr lang="ko-KR" altLang="en-US" dirty="0"/>
              <a:t>쉽기 때문에 </a:t>
            </a:r>
            <a:r>
              <a:rPr lang="en-US" altLang="ko-KR" dirty="0" err="1"/>
              <a:t>OpenCV</a:t>
            </a:r>
            <a:r>
              <a:rPr lang="ko-KR" altLang="en-US" dirty="0"/>
              <a:t>에서 자주 사용하는 </a:t>
            </a:r>
            <a:r>
              <a:rPr lang="ko-KR" altLang="en-US" dirty="0" err="1"/>
              <a:t>자료형이다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Mat </a:t>
            </a:r>
            <a:r>
              <a:rPr lang="ko-KR" altLang="en-US" dirty="0"/>
              <a:t>클래스는 원소의 </a:t>
            </a:r>
            <a:r>
              <a:rPr lang="ko-KR" altLang="en-US" dirty="0" err="1"/>
              <a:t>자료형의</a:t>
            </a:r>
            <a:r>
              <a:rPr lang="ko-KR" altLang="en-US" dirty="0"/>
              <a:t> 범위에서 데이터를 처리할 수 있도록 </a:t>
            </a:r>
            <a:r>
              <a:rPr lang="en-US" altLang="ko-KR" dirty="0" err="1" smtClean="0"/>
              <a:t>aturate_cast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연산을 </a:t>
            </a:r>
            <a:r>
              <a:rPr lang="ko-KR" altLang="en-US" dirty="0"/>
              <a:t>지원한다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치명적인 </a:t>
            </a:r>
            <a:r>
              <a:rPr lang="ko-KR" altLang="en-US" dirty="0"/>
              <a:t>오류에 대해 쉽게 예외를 발생할 수 있도록 </a:t>
            </a:r>
            <a:r>
              <a:rPr lang="en-US" altLang="ko-KR" dirty="0" err="1"/>
              <a:t>OpenCV</a:t>
            </a:r>
            <a:r>
              <a:rPr lang="ko-KR" altLang="en-US" dirty="0"/>
              <a:t>에서는 </a:t>
            </a:r>
            <a:r>
              <a:rPr lang="en-US" altLang="ko-KR" dirty="0" err="1"/>
              <a:t>CV_Error</a:t>
            </a:r>
            <a:r>
              <a:rPr lang="en-US" altLang="ko-KR" dirty="0"/>
              <a:t>, </a:t>
            </a:r>
            <a:r>
              <a:rPr lang="en-US" altLang="ko-KR" dirty="0" err="1" smtClean="0"/>
              <a:t>CV_Error</a:t>
            </a:r>
            <a:r>
              <a:rPr lang="en-US" altLang="ko-KR" dirty="0"/>
              <a:t>_, </a:t>
            </a:r>
            <a:r>
              <a:rPr lang="en-US" altLang="ko-KR" dirty="0" err="1"/>
              <a:t>CV_Assert</a:t>
            </a:r>
            <a:r>
              <a:rPr lang="en-US" altLang="ko-KR" dirty="0"/>
              <a:t> </a:t>
            </a:r>
            <a:r>
              <a:rPr lang="ko-KR" altLang="en-US" dirty="0"/>
              <a:t>매크로를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960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93476" y="589502"/>
            <a:ext cx="6860645" cy="6299685"/>
            <a:chOff x="462434" y="1490663"/>
            <a:chExt cx="8191500" cy="81310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1490663"/>
              <a:ext cx="8115300" cy="387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34" y="5364013"/>
              <a:ext cx="8191500" cy="425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 smtClean="0"/>
              <a:t>3.1.1 Point_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419872" y="1772816"/>
            <a:ext cx="3089618" cy="369515"/>
          </a:xfrm>
          <a:prstGeom prst="wedgeRoundRectCallout">
            <a:avLst>
              <a:gd name="adj1" fmla="val -75483"/>
              <a:gd name="adj2" fmla="val -2194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>
                <a:solidFill>
                  <a:schemeClr val="accent2">
                    <a:lumMod val="50000"/>
                  </a:schemeClr>
                </a:solidFill>
              </a:rPr>
              <a:t>OpenCV</a:t>
            </a:r>
            <a:r>
              <a:rPr lang="en-US" altLang="ko-KR" sz="1500" dirty="0">
                <a:solidFill>
                  <a:schemeClr val="accent2">
                    <a:lumMod val="50000"/>
                  </a:schemeClr>
                </a:solidFill>
              </a:rPr>
              <a:t> API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</a:rPr>
              <a:t>를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</a:rPr>
              <a:t>사용 </a:t>
            </a:r>
            <a:r>
              <a:rPr lang="ko-KR" altLang="en-US" sz="1500" dirty="0">
                <a:solidFill>
                  <a:schemeClr val="accent2">
                    <a:lumMod val="50000"/>
                  </a:schemeClr>
                </a:solidFill>
              </a:rPr>
              <a:t>위한 기본 헤더 </a:t>
            </a:r>
            <a:r>
              <a:rPr lang="ko-KR" altLang="en-US" sz="1500" dirty="0" smtClean="0">
                <a:solidFill>
                  <a:schemeClr val="accent2">
                    <a:lumMod val="50000"/>
                  </a:schemeClr>
                </a:solidFill>
              </a:rPr>
              <a:t>파일 포함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11960" y="2815984"/>
            <a:ext cx="2782506" cy="1261088"/>
            <a:chOff x="4211960" y="2815984"/>
            <a:chExt cx="2782506" cy="1261088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5076056" y="2815984"/>
              <a:ext cx="1918410" cy="541008"/>
            </a:xfrm>
            <a:prstGeom prst="wedgeRoundRectCallout">
              <a:avLst>
                <a:gd name="adj1" fmla="val -77871"/>
                <a:gd name="adj2" fmla="val 10419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accent2">
                      <a:lumMod val="50000"/>
                    </a:schemeClr>
                  </a:solidFill>
                </a:rPr>
                <a:t>‘Point2</a:t>
              </a:r>
              <a:r>
                <a:rPr lang="en-US" altLang="ko-KR" sz="1500" dirty="0">
                  <a:solidFill>
                    <a:schemeClr val="accent2">
                      <a:lumMod val="50000"/>
                    </a:schemeClr>
                  </a:solidFill>
                </a:rPr>
                <a:t>’ </a:t>
              </a:r>
              <a:r>
                <a:rPr lang="ko-KR" altLang="en-US" sz="1500" dirty="0">
                  <a:solidFill>
                    <a:schemeClr val="accent2">
                      <a:lumMod val="50000"/>
                    </a:schemeClr>
                  </a:solidFill>
                </a:rPr>
                <a:t>와 </a:t>
              </a:r>
              <a:r>
                <a:rPr lang="en-US" altLang="ko-KR" sz="1500" dirty="0" smtClean="0">
                  <a:solidFill>
                    <a:schemeClr val="accent2">
                      <a:lumMod val="50000"/>
                    </a:schemeClr>
                  </a:solidFill>
                </a:rPr>
                <a:t>‘</a:t>
              </a:r>
              <a:r>
                <a:rPr lang="en-US" altLang="ko-KR" sz="1500" dirty="0" err="1" smtClean="0">
                  <a:solidFill>
                    <a:schemeClr val="accent2">
                      <a:lumMod val="50000"/>
                    </a:schemeClr>
                  </a:solidFill>
                </a:rPr>
                <a:t>i</a:t>
              </a:r>
              <a:r>
                <a:rPr lang="en-US" altLang="ko-KR" sz="1500" dirty="0">
                  <a:solidFill>
                    <a:schemeClr val="accent2">
                      <a:lumMod val="50000"/>
                    </a:schemeClr>
                  </a:solidFill>
                </a:rPr>
                <a:t>’, ‘f’, ‘d’ </a:t>
              </a:r>
              <a:r>
                <a:rPr lang="ko-KR" altLang="en-US" sz="1500" dirty="0" smtClean="0">
                  <a:solidFill>
                    <a:schemeClr val="accent2">
                      <a:lumMod val="50000"/>
                    </a:schemeClr>
                  </a:solidFill>
                </a:rPr>
                <a:t>문자 </a:t>
              </a:r>
              <a:r>
                <a:rPr lang="ko-KR" altLang="en-US" sz="1500" dirty="0">
                  <a:solidFill>
                    <a:schemeClr val="accent2">
                      <a:lumMod val="50000"/>
                    </a:schemeClr>
                  </a:solidFill>
                </a:rPr>
                <a:t>이용한 간결 </a:t>
              </a:r>
              <a:r>
                <a:rPr lang="ko-KR" altLang="en-US" sz="1500" dirty="0" smtClean="0">
                  <a:solidFill>
                    <a:schemeClr val="accent2">
                      <a:lumMod val="50000"/>
                    </a:schemeClr>
                  </a:solidFill>
                </a:rPr>
                <a:t>선언방식</a:t>
              </a:r>
              <a:endParaRPr lang="ko-KR" altLang="en-US" sz="15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오른쪽 중괄호 7"/>
            <p:cNvSpPr/>
            <p:nvPr/>
          </p:nvSpPr>
          <p:spPr>
            <a:xfrm>
              <a:off x="4211960" y="3212976"/>
              <a:ext cx="288032" cy="864096"/>
            </a:xfrm>
            <a:prstGeom prst="rightBrac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사각형 설명선 15"/>
          <p:cNvSpPr/>
          <p:nvPr/>
        </p:nvSpPr>
        <p:spPr>
          <a:xfrm>
            <a:off x="6206165" y="5301208"/>
            <a:ext cx="2110251" cy="595109"/>
          </a:xfrm>
          <a:prstGeom prst="wedgeRoundRectCallout">
            <a:avLst>
              <a:gd name="adj1" fmla="val -148043"/>
              <a:gd name="adj2" fmla="val 384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err="1">
                <a:solidFill>
                  <a:schemeClr val="accent2">
                    <a:lumMod val="50000"/>
                  </a:schemeClr>
                </a:solidFill>
              </a:rPr>
              <a:t>std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::</a:t>
            </a:r>
            <a:r>
              <a:rPr lang="en-US" altLang="ko-KR" sz="1600" dirty="0" err="1">
                <a:solidFill>
                  <a:schemeClr val="accent2">
                    <a:lumMod val="50000"/>
                  </a:schemeClr>
                </a:solidFill>
              </a:rPr>
              <a:t>cout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함수는 다양한 클래스의 원소를 쉽게 출력하는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기능 제공</a:t>
            </a:r>
            <a:endParaRPr lang="ko-KR" altLang="en-US" sz="1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_x110114072" descr="EMB00000624573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0"/>
          <a:stretch/>
        </p:blipFill>
        <p:spPr bwMode="auto">
          <a:xfrm>
            <a:off x="5098843" y="489115"/>
            <a:ext cx="4045157" cy="128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08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1356</TotalTime>
  <Words>2191</Words>
  <Application>Microsoft Office PowerPoint</Application>
  <PresentationFormat>화면 슬라이드 쇼(4:3)</PresentationFormat>
  <Paragraphs>343</Paragraphs>
  <Slides>87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88" baseType="lpstr">
      <vt:lpstr>가을</vt:lpstr>
      <vt:lpstr>CHAPTER 03   OpenCV의 기본 자료 구조</vt:lpstr>
      <vt:lpstr>목차</vt:lpstr>
      <vt:lpstr>3.1 기본 템플릿 클래스</vt:lpstr>
      <vt:lpstr>3.1.1 Point_ 클래스</vt:lpstr>
      <vt:lpstr>3.1.1 Point_ 클래스</vt:lpstr>
      <vt:lpstr>3.1.1 Point_ 클래스</vt:lpstr>
      <vt:lpstr>3.1.1 Point_ 클래스</vt:lpstr>
      <vt:lpstr>기본 헤더 파일 - opencv.hpp</vt:lpstr>
      <vt:lpstr>3.1.1 Point_ 클래스 - 예제</vt:lpstr>
      <vt:lpstr>3.1.2 Point3_ 클래스</vt:lpstr>
      <vt:lpstr>3.1.2 Point3_ 클래스</vt:lpstr>
      <vt:lpstr>3.1.2 Point3_ 클래스</vt:lpstr>
      <vt:lpstr>3.1.3 Size_ 클래스</vt:lpstr>
      <vt:lpstr>3.1.3 Size_ 클래스</vt:lpstr>
      <vt:lpstr>3.1.3 Size_ 클래스</vt:lpstr>
      <vt:lpstr>3.1.3 Size_ 클래스</vt:lpstr>
      <vt:lpstr>3.1.4 Rect_ 클래스</vt:lpstr>
      <vt:lpstr>3.1.4 Rect_ 클래스</vt:lpstr>
      <vt:lpstr>3.1.4 Rect_ 클래스</vt:lpstr>
      <vt:lpstr>3.1.4 Rect_ 클래스</vt:lpstr>
      <vt:lpstr>3.1.4 Rect_ 클래스</vt:lpstr>
      <vt:lpstr>3.1.5 Vec 클래스</vt:lpstr>
      <vt:lpstr>3.1.5 Vec 클래스</vt:lpstr>
      <vt:lpstr>3.1.5 Vec 클래스</vt:lpstr>
      <vt:lpstr>3.1.6 Scalar_ 클래스</vt:lpstr>
      <vt:lpstr>3.1.6 Scalar_ 클래스</vt:lpstr>
      <vt:lpstr>3.1.7 RotatedRect 클래스</vt:lpstr>
      <vt:lpstr>3.1.7 RotatedRect 클래스</vt:lpstr>
      <vt:lpstr>3.1.7 RotatedRect 클래스</vt:lpstr>
      <vt:lpstr>3.1.7 RotatedRect 클래스</vt:lpstr>
      <vt:lpstr>3.2 Mat 클래스</vt:lpstr>
      <vt:lpstr>3.2 Mat 클래스</vt:lpstr>
      <vt:lpstr>3.2.1 Mat 행렬 생성</vt:lpstr>
      <vt:lpstr>3.2.1 Mat 행렬 생성</vt:lpstr>
      <vt:lpstr>3.2.1 Mat 행렬 생성</vt:lpstr>
      <vt:lpstr>3.2.1 Mat 행렬 생성</vt:lpstr>
      <vt:lpstr>3.2.1 Mat 행렬 생성</vt:lpstr>
      <vt:lpstr>3.2.2 Mat 행렬 초기화 함수</vt:lpstr>
      <vt:lpstr>3.2.2 Mat 행렬 초기화 함수</vt:lpstr>
      <vt:lpstr>3.2.3 Mat_ 클래스를 이용한 초기화</vt:lpstr>
      <vt:lpstr>3.2.3 Mat_ 클래스를 이용한 초기화</vt:lpstr>
      <vt:lpstr>3.2.4 Matx 클래스를 이용한 초기화</vt:lpstr>
      <vt:lpstr>3.2.4 Matx 클래스를 이용한 초기화</vt:lpstr>
      <vt:lpstr>3.2.5 Mat 클래스의 다양한 속성</vt:lpstr>
      <vt:lpstr>3.2.5 Mat 클래스의 다양한 속성</vt:lpstr>
      <vt:lpstr>3.2.5 Mat 클래스의 다양한 속성</vt:lpstr>
      <vt:lpstr>3.2.6 Mat 클래스의 할당(=) 연산자</vt:lpstr>
      <vt:lpstr>3.2.6 Mat 클래스의 할당(=) 연산자</vt:lpstr>
      <vt:lpstr>3.2.7 Mat 클래스의 크기 및 형태 변경</vt:lpstr>
      <vt:lpstr>3.2.7 Mat 클래스의 크기 및 형태 변경</vt:lpstr>
      <vt:lpstr>3.2.7 Mat 클래스의 크기 및 형태 변경</vt:lpstr>
      <vt:lpstr>3.2.7 Mat 클래스의 크기 및 형태 변경</vt:lpstr>
      <vt:lpstr>3.2.7 Mat 클래스의 크기 및 형태 변경</vt:lpstr>
      <vt:lpstr>3.2.8 Mat 복사 및 자료형 변환</vt:lpstr>
      <vt:lpstr>3.2.8 Mat 복사 및 자료형 변환</vt:lpstr>
      <vt:lpstr>3.2.8 Mat 복사 및 자료형 변환</vt:lpstr>
      <vt:lpstr>3.3 벡터(std::vector) 클래스</vt:lpstr>
      <vt:lpstr>3.3 벡터(std::vector) 클래스</vt:lpstr>
      <vt:lpstr>3.3.1 vector 클래스의 초기화</vt:lpstr>
      <vt:lpstr>3.3.2 vector 클래스의 사용</vt:lpstr>
      <vt:lpstr>3.3.2 vector 클래스의 사용</vt:lpstr>
      <vt:lpstr>3.3.2 vector 클래스의 사용</vt:lpstr>
      <vt:lpstr>3.3.2 vector 클래스의 사용</vt:lpstr>
      <vt:lpstr>3.3.2 vector 클래스의 사용</vt:lpstr>
      <vt:lpstr>3.4 Mat 클래스의 영역 참조(관심영역)</vt:lpstr>
      <vt:lpstr>3.4.1 Range 클래스</vt:lpstr>
      <vt:lpstr>3.4.1 Range 클래스</vt:lpstr>
      <vt:lpstr>3.4.1 Range 클래스</vt:lpstr>
      <vt:lpstr>3.4.2 행렬 헤더 관련 함수</vt:lpstr>
      <vt:lpstr>3.4.2 행렬 헤더 관련 함수</vt:lpstr>
      <vt:lpstr>3.4.2 행렬 헤더 관련 함수</vt:lpstr>
      <vt:lpstr>3.5 Mat 클래스의 기타 메서드</vt:lpstr>
      <vt:lpstr>3.5.1 원소의 추가 및 삭제</vt:lpstr>
      <vt:lpstr>3.5.1 원소의 추가 및 삭제</vt:lpstr>
      <vt:lpstr>3.5.1 원소의 추가 및 삭제</vt:lpstr>
      <vt:lpstr>3.5.2 행렬의 메모리 해제</vt:lpstr>
      <vt:lpstr>3.5.3 행렬 연산 함수</vt:lpstr>
      <vt:lpstr>3.5.3 행렬 연산 함수</vt:lpstr>
      <vt:lpstr>3.5.3 행렬 연산 함수</vt:lpstr>
      <vt:lpstr>3.6 예외처리</vt:lpstr>
      <vt:lpstr>3.6.1 saturate_cast &lt;_Tp&gt;</vt:lpstr>
      <vt:lpstr>3.6.1 saturate_cast &lt;_Tp&gt;</vt:lpstr>
      <vt:lpstr>3.6.2 예외 처리 매크로</vt:lpstr>
      <vt:lpstr>3.6.2 예외 처리 매크로</vt:lpstr>
      <vt:lpstr>3.6.2 예외 처리 매크로</vt:lpstr>
      <vt:lpstr>단원 요약</vt:lpstr>
      <vt:lpstr>단원 요약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bae22</cp:lastModifiedBy>
  <cp:revision>676</cp:revision>
  <dcterms:created xsi:type="dcterms:W3CDTF">2017-02-21T08:17:22Z</dcterms:created>
  <dcterms:modified xsi:type="dcterms:W3CDTF">2017-03-09T04:15:59Z</dcterms:modified>
</cp:coreProperties>
</file>